
<file path=[Content_Types].xml><?xml version="1.0" encoding="utf-8"?>
<Types xmlns="http://schemas.openxmlformats.org/package/2006/content-types">
  <Default Extension="fntdata" ContentType="application/x-fontdata"/>
  <Default Extension="jpe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90" r:id="rId3"/>
    <p:sldId id="257" r:id="rId4"/>
    <p:sldId id="396" r:id="rId5"/>
    <p:sldId id="399" r:id="rId6"/>
    <p:sldId id="391" r:id="rId7"/>
    <p:sldId id="400" r:id="rId8"/>
    <p:sldId id="287" r:id="rId9"/>
    <p:sldId id="288" r:id="rId10"/>
    <p:sldId id="401" r:id="rId11"/>
    <p:sldId id="395" r:id="rId12"/>
    <p:sldId id="397" r:id="rId13"/>
    <p:sldId id="402" r:id="rId14"/>
    <p:sldId id="403" r:id="rId15"/>
    <p:sldId id="289" r:id="rId16"/>
    <p:sldId id="290" r:id="rId17"/>
    <p:sldId id="261" r:id="rId18"/>
    <p:sldId id="263" r:id="rId19"/>
    <p:sldId id="284" r:id="rId20"/>
    <p:sldId id="405" r:id="rId21"/>
    <p:sldId id="286" r:id="rId22"/>
    <p:sldId id="265" r:id="rId23"/>
    <p:sldId id="272" r:id="rId24"/>
    <p:sldId id="295" r:id="rId25"/>
    <p:sldId id="394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oper BT Medium" panose="0208060305030B020404" pitchFamily="18" charset="0"/>
      <p:regular r:id="rId32"/>
    </p:embeddedFont>
    <p:embeddedFont>
      <p:font typeface="Garet ExtraBold" pitchFamily="2" charset="77"/>
      <p:regular r:id="rId33"/>
      <p:bold r:id="rId34"/>
    </p:embeddedFont>
    <p:embeddedFont>
      <p:font typeface="Muli Bold" pitchFamily="2" charset="77"/>
      <p:regular r:id="rId35"/>
      <p:bold r:id="rId36"/>
    </p:embeddedFont>
    <p:embeddedFont>
      <p:font typeface="Nunito" pitchFamily="2" charset="77"/>
      <p:regular r:id="rId37"/>
      <p:bold r:id="rId38"/>
      <p:italic r:id="rId39"/>
      <p:boldItalic r:id="rId40"/>
    </p:embeddedFont>
    <p:embeddedFont>
      <p:font typeface="Nunito Bold" pitchFamily="2" charset="77"/>
      <p:regular r:id="rId41"/>
      <p:bold r:id="rId42"/>
    </p:embeddedFont>
    <p:embeddedFont>
      <p:font typeface="Tenorite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>
      <p:cViewPr varScale="1">
        <p:scale>
          <a:sx n="73" d="100"/>
          <a:sy n="73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3F94C-2A74-4341-B890-E84DF1C57FA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1ACD42-76BB-413E-ADBF-93CC8601ADA4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Unit ID </a:t>
          </a:r>
          <a:r>
            <a:rPr lang="en-US">
              <a:solidFill>
                <a:schemeClr val="tx1"/>
              </a:solidFill>
            </a:rPr>
            <a:t>(Type: Integer) </a:t>
          </a:r>
        </a:p>
      </dgm:t>
    </dgm:pt>
    <dgm:pt modelId="{395AA39E-3BE7-416C-A636-2AF1FE44E35C}" type="parTrans" cxnId="{14821E9B-ED1A-4544-85F2-270542DC5A63}">
      <dgm:prSet/>
      <dgm:spPr/>
      <dgm:t>
        <a:bodyPr/>
        <a:lstStyle/>
        <a:p>
          <a:endParaRPr lang="en-US"/>
        </a:p>
      </dgm:t>
    </dgm:pt>
    <dgm:pt modelId="{C476BFD2-D20E-4448-B3B3-8676D16C1461}" type="sibTrans" cxnId="{14821E9B-ED1A-4544-85F2-270542DC5A63}">
      <dgm:prSet/>
      <dgm:spPr/>
      <dgm:t>
        <a:bodyPr/>
        <a:lstStyle/>
        <a:p>
          <a:endParaRPr lang="en-US"/>
        </a:p>
      </dgm:t>
    </dgm:pt>
    <dgm:pt modelId="{2FC32EC1-80E6-4261-AF37-7143306FAB57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Institution Name </a:t>
          </a:r>
          <a:r>
            <a:rPr lang="en-US">
              <a:solidFill>
                <a:schemeClr val="tx1"/>
              </a:solidFill>
            </a:rPr>
            <a:t>(Type: Character) </a:t>
          </a:r>
        </a:p>
      </dgm:t>
    </dgm:pt>
    <dgm:pt modelId="{FCED1DD4-6446-4888-9696-F3CF72D5DD79}" type="parTrans" cxnId="{6DBDAC41-903C-4E1B-8CD8-DC229B0A49C2}">
      <dgm:prSet/>
      <dgm:spPr/>
      <dgm:t>
        <a:bodyPr/>
        <a:lstStyle/>
        <a:p>
          <a:endParaRPr lang="en-US"/>
        </a:p>
      </dgm:t>
    </dgm:pt>
    <dgm:pt modelId="{7E291023-D8EE-4D82-BD38-E501ECAF5F9D}" type="sibTrans" cxnId="{6DBDAC41-903C-4E1B-8CD8-DC229B0A49C2}">
      <dgm:prSet/>
      <dgm:spPr/>
      <dgm:t>
        <a:bodyPr/>
        <a:lstStyle/>
        <a:p>
          <a:endParaRPr lang="en-US"/>
        </a:p>
      </dgm:t>
    </dgm:pt>
    <dgm:pt modelId="{393B2536-179A-4A76-B353-6B597CE19457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State </a:t>
          </a:r>
          <a:r>
            <a:rPr lang="en-US">
              <a:solidFill>
                <a:schemeClr val="tx1"/>
              </a:solidFill>
            </a:rPr>
            <a:t>(Type: Character)</a:t>
          </a:r>
        </a:p>
      </dgm:t>
    </dgm:pt>
    <dgm:pt modelId="{BA9A9285-09D9-4AE5-A6DB-D2EEBF8F6289}" type="parTrans" cxnId="{E65BEEE5-FF34-4A7A-98F1-D1B627B848E7}">
      <dgm:prSet/>
      <dgm:spPr/>
      <dgm:t>
        <a:bodyPr/>
        <a:lstStyle/>
        <a:p>
          <a:endParaRPr lang="en-US"/>
        </a:p>
      </dgm:t>
    </dgm:pt>
    <dgm:pt modelId="{666A791C-8C8E-440F-B8C2-E91C59D8CE22}" type="sibTrans" cxnId="{E65BEEE5-FF34-4A7A-98F1-D1B627B848E7}">
      <dgm:prSet/>
      <dgm:spPr/>
      <dgm:t>
        <a:bodyPr/>
        <a:lstStyle/>
        <a:p>
          <a:endParaRPr lang="en-US"/>
        </a:p>
      </dgm:t>
    </dgm:pt>
    <dgm:pt modelId="{2A28DDEF-70F3-4242-8C36-8AC64599C253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Year</a:t>
          </a:r>
          <a:r>
            <a:rPr lang="en-US">
              <a:solidFill>
                <a:schemeClr val="tx1"/>
              </a:solidFill>
            </a:rPr>
            <a:t> (Type: Integer) </a:t>
          </a:r>
        </a:p>
      </dgm:t>
    </dgm:pt>
    <dgm:pt modelId="{75BD35CD-14CB-4F92-B12C-DBD9D9731842}" type="parTrans" cxnId="{1997875D-4293-4ABD-8EC2-D7DD6CFE8555}">
      <dgm:prSet/>
      <dgm:spPr/>
      <dgm:t>
        <a:bodyPr/>
        <a:lstStyle/>
        <a:p>
          <a:endParaRPr lang="en-US"/>
        </a:p>
      </dgm:t>
    </dgm:pt>
    <dgm:pt modelId="{A6C54115-8879-4202-BF76-2E186380E272}" type="sibTrans" cxnId="{1997875D-4293-4ABD-8EC2-D7DD6CFE8555}">
      <dgm:prSet/>
      <dgm:spPr/>
      <dgm:t>
        <a:bodyPr/>
        <a:lstStyle/>
        <a:p>
          <a:endParaRPr lang="en-US"/>
        </a:p>
      </dgm:t>
    </dgm:pt>
    <dgm:pt modelId="{AB6F4B2B-2C9E-4EBE-9E20-9DD02120990A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Median Income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581A8253-F5C2-4D74-A4D3-9FBC54F7D40B}" type="parTrans" cxnId="{FC1AE226-5F32-4E44-96BF-4C01ADD5509D}">
      <dgm:prSet/>
      <dgm:spPr/>
      <dgm:t>
        <a:bodyPr/>
        <a:lstStyle/>
        <a:p>
          <a:endParaRPr lang="en-US"/>
        </a:p>
      </dgm:t>
    </dgm:pt>
    <dgm:pt modelId="{988088B3-DDC1-432C-840F-8D990BCA7BF3}" type="sibTrans" cxnId="{FC1AE226-5F32-4E44-96BF-4C01ADD5509D}">
      <dgm:prSet/>
      <dgm:spPr/>
      <dgm:t>
        <a:bodyPr/>
        <a:lstStyle/>
        <a:p>
          <a:endParaRPr lang="en-US"/>
        </a:p>
      </dgm:t>
    </dgm:pt>
    <dgm:pt modelId="{9C795122-6B03-4087-97E9-DEE414F1BE4E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Control of Institution </a:t>
          </a:r>
          <a:r>
            <a:rPr lang="en-US">
              <a:solidFill>
                <a:schemeClr val="tx1"/>
              </a:solidFill>
            </a:rPr>
            <a:t>(Type: Character)</a:t>
          </a:r>
        </a:p>
      </dgm:t>
    </dgm:pt>
    <dgm:pt modelId="{DF3D111D-5FD5-4834-8B8E-109ED0A6E49F}" type="parTrans" cxnId="{02260E88-4B67-4CDB-BDC7-59380666E943}">
      <dgm:prSet/>
      <dgm:spPr/>
      <dgm:t>
        <a:bodyPr/>
        <a:lstStyle/>
        <a:p>
          <a:endParaRPr lang="en-US"/>
        </a:p>
      </dgm:t>
    </dgm:pt>
    <dgm:pt modelId="{99470B7D-36E1-4AC0-82B3-1A2A4078B855}" type="sibTrans" cxnId="{02260E88-4B67-4CDB-BDC7-59380666E943}">
      <dgm:prSet/>
      <dgm:spPr/>
      <dgm:t>
        <a:bodyPr/>
        <a:lstStyle/>
        <a:p>
          <a:endParaRPr lang="en-US"/>
        </a:p>
      </dgm:t>
    </dgm:pt>
    <dgm:pt modelId="{EEBDFB03-DDEC-4CBF-81BD-EAB60F59F07F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Tuition fee for In-District students 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8FE77234-8F5D-4083-8BB4-63B23FC512DE}" type="parTrans" cxnId="{5E20819A-01A8-4E8C-B05F-F93F98FC1E8C}">
      <dgm:prSet/>
      <dgm:spPr/>
      <dgm:t>
        <a:bodyPr/>
        <a:lstStyle/>
        <a:p>
          <a:endParaRPr lang="en-US"/>
        </a:p>
      </dgm:t>
    </dgm:pt>
    <dgm:pt modelId="{A667D106-2B48-45B9-B191-13E6EB6E5BF3}" type="sibTrans" cxnId="{5E20819A-01A8-4E8C-B05F-F93F98FC1E8C}">
      <dgm:prSet/>
      <dgm:spPr/>
      <dgm:t>
        <a:bodyPr/>
        <a:lstStyle/>
        <a:p>
          <a:endParaRPr lang="en-US"/>
        </a:p>
      </dgm:t>
    </dgm:pt>
    <dgm:pt modelId="{D7B46282-6666-44F1-BA5D-A038277054F5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Tuition fee for In-State students</a:t>
          </a:r>
          <a:r>
            <a:rPr lang="en-US">
              <a:solidFill>
                <a:schemeClr val="tx1"/>
              </a:solidFill>
            </a:rPr>
            <a:t> (Type: Integer)</a:t>
          </a:r>
        </a:p>
      </dgm:t>
    </dgm:pt>
    <dgm:pt modelId="{E5E24E91-F48B-48E5-A3A2-17117CAF2349}" type="parTrans" cxnId="{E3E3211E-5B33-4A93-9132-BD72979F1C3A}">
      <dgm:prSet/>
      <dgm:spPr/>
      <dgm:t>
        <a:bodyPr/>
        <a:lstStyle/>
        <a:p>
          <a:endParaRPr lang="en-US"/>
        </a:p>
      </dgm:t>
    </dgm:pt>
    <dgm:pt modelId="{F8F64BB8-E6E8-44CE-9B56-49B3BC92B2E1}" type="sibTrans" cxnId="{E3E3211E-5B33-4A93-9132-BD72979F1C3A}">
      <dgm:prSet/>
      <dgm:spPr/>
      <dgm:t>
        <a:bodyPr/>
        <a:lstStyle/>
        <a:p>
          <a:endParaRPr lang="en-US"/>
        </a:p>
      </dgm:t>
    </dgm:pt>
    <dgm:pt modelId="{2C19C112-7B75-4853-97C7-8BE70A0FD9CF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Tuition fee for Out of state students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08EE5D88-2DCE-4E66-BCF4-11E9A6965AE7}" type="parTrans" cxnId="{F1EDCE8F-3BD2-4873-AB60-BD68DA46D425}">
      <dgm:prSet/>
      <dgm:spPr/>
      <dgm:t>
        <a:bodyPr/>
        <a:lstStyle/>
        <a:p>
          <a:endParaRPr lang="en-US"/>
        </a:p>
      </dgm:t>
    </dgm:pt>
    <dgm:pt modelId="{64FCE4D3-08D7-458E-A676-A83B9633092E}" type="sibTrans" cxnId="{F1EDCE8F-3BD2-4873-AB60-BD68DA46D425}">
      <dgm:prSet/>
      <dgm:spPr/>
      <dgm:t>
        <a:bodyPr/>
        <a:lstStyle/>
        <a:p>
          <a:endParaRPr lang="en-US"/>
        </a:p>
      </dgm:t>
    </dgm:pt>
    <dgm:pt modelId="{5C74FA89-7E10-479E-B0D6-5127320B7177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Cost of living for On Campus Students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A0AE57BF-57F1-4ECF-8D18-FE4C5BD2D087}" type="parTrans" cxnId="{37D6CDC7-1672-47A4-A106-8D9CD4A5EE1E}">
      <dgm:prSet/>
      <dgm:spPr/>
      <dgm:t>
        <a:bodyPr/>
        <a:lstStyle/>
        <a:p>
          <a:endParaRPr lang="en-US"/>
        </a:p>
      </dgm:t>
    </dgm:pt>
    <dgm:pt modelId="{76B95DC5-2BA2-4B87-A8C9-1AEF099F03E4}" type="sibTrans" cxnId="{37D6CDC7-1672-47A4-A106-8D9CD4A5EE1E}">
      <dgm:prSet/>
      <dgm:spPr/>
      <dgm:t>
        <a:bodyPr/>
        <a:lstStyle/>
        <a:p>
          <a:endParaRPr lang="en-US"/>
        </a:p>
      </dgm:t>
    </dgm:pt>
    <dgm:pt modelId="{3105C9C7-B5A2-45BE-8290-CE5D87F424F1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Cost of living for Out of campus With Family</a:t>
          </a:r>
          <a:r>
            <a:rPr lang="en-US">
              <a:solidFill>
                <a:schemeClr val="tx1"/>
              </a:solidFill>
            </a:rPr>
            <a:t>(Type: Integer) </a:t>
          </a:r>
        </a:p>
      </dgm:t>
    </dgm:pt>
    <dgm:pt modelId="{E65DEE50-426B-44F1-B064-16F5A3D29217}" type="parTrans" cxnId="{73FABF0F-25A6-4F71-A48D-B892B2B2DFA1}">
      <dgm:prSet/>
      <dgm:spPr/>
      <dgm:t>
        <a:bodyPr/>
        <a:lstStyle/>
        <a:p>
          <a:endParaRPr lang="en-US"/>
        </a:p>
      </dgm:t>
    </dgm:pt>
    <dgm:pt modelId="{9C9FABEB-59C8-4C7D-8250-A9BC1FE8AAC3}" type="sibTrans" cxnId="{73FABF0F-25A6-4F71-A48D-B892B2B2DFA1}">
      <dgm:prSet/>
      <dgm:spPr/>
      <dgm:t>
        <a:bodyPr/>
        <a:lstStyle/>
        <a:p>
          <a:endParaRPr lang="en-US"/>
        </a:p>
      </dgm:t>
    </dgm:pt>
    <dgm:pt modelId="{7A2B9F1C-F452-451D-B130-A9F8D4C437E7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Cost of living for Out of campus Without Family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587E127B-032B-4A8A-A49F-12E451CF91D1}" type="parTrans" cxnId="{D0FFE708-5D40-43DB-B651-A8F31BA1D2D9}">
      <dgm:prSet/>
      <dgm:spPr/>
      <dgm:t>
        <a:bodyPr/>
        <a:lstStyle/>
        <a:p>
          <a:endParaRPr lang="en-US"/>
        </a:p>
      </dgm:t>
    </dgm:pt>
    <dgm:pt modelId="{1FEDD1F7-9892-4869-96E6-D062B27A14E3}" type="sibTrans" cxnId="{D0FFE708-5D40-43DB-B651-A8F31BA1D2D9}">
      <dgm:prSet/>
      <dgm:spPr/>
      <dgm:t>
        <a:bodyPr/>
        <a:lstStyle/>
        <a:p>
          <a:endParaRPr lang="en-US"/>
        </a:p>
      </dgm:t>
    </dgm:pt>
    <dgm:pt modelId="{3A2B37FE-F479-4228-B4CC-5E2FFFB1CEC1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Off-campus with family other expenses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15ECCB8D-8946-4E4F-AC55-885C79E7800C}" type="parTrans" cxnId="{F84C3599-2D1B-4738-BB19-9751A352C27F}">
      <dgm:prSet/>
      <dgm:spPr/>
      <dgm:t>
        <a:bodyPr/>
        <a:lstStyle/>
        <a:p>
          <a:endParaRPr lang="en-US"/>
        </a:p>
      </dgm:t>
    </dgm:pt>
    <dgm:pt modelId="{B185ECB7-0A1A-4D1B-AF7E-02C346A7671F}" type="sibTrans" cxnId="{F84C3599-2D1B-4738-BB19-9751A352C27F}">
      <dgm:prSet/>
      <dgm:spPr/>
      <dgm:t>
        <a:bodyPr/>
        <a:lstStyle/>
        <a:p>
          <a:endParaRPr lang="en-US"/>
        </a:p>
      </dgm:t>
    </dgm:pt>
    <dgm:pt modelId="{62A1037A-835A-412E-ADBE-24B8AC4C19C4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Off-campus without family other expenses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7866DB0C-B677-4E9A-B83A-7E68A70FF53F}" type="parTrans" cxnId="{9BA37A02-95A5-4818-8F34-E5AB47DFACFB}">
      <dgm:prSet/>
      <dgm:spPr/>
      <dgm:t>
        <a:bodyPr/>
        <a:lstStyle/>
        <a:p>
          <a:endParaRPr lang="en-US"/>
        </a:p>
      </dgm:t>
    </dgm:pt>
    <dgm:pt modelId="{4DC100ED-62D6-4BF7-861A-169879218EDC}" type="sibTrans" cxnId="{9BA37A02-95A5-4818-8F34-E5AB47DFACFB}">
      <dgm:prSet/>
      <dgm:spPr/>
      <dgm:t>
        <a:bodyPr/>
        <a:lstStyle/>
        <a:p>
          <a:endParaRPr lang="en-US"/>
        </a:p>
      </dgm:t>
    </dgm:pt>
    <dgm:pt modelId="{9F053682-829D-4695-83E2-6A6523B02F44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Cost of Books and Supplies</a:t>
          </a:r>
          <a:r>
            <a:rPr lang="en-US">
              <a:solidFill>
                <a:schemeClr val="tx1"/>
              </a:solidFill>
            </a:rPr>
            <a:t>(Type: Integer)</a:t>
          </a:r>
        </a:p>
      </dgm:t>
    </dgm:pt>
    <dgm:pt modelId="{22041838-DEA6-405B-A8F1-C8F2747DBDE4}" type="parTrans" cxnId="{F8F1166A-A758-45CB-B691-EF4508F44A36}">
      <dgm:prSet/>
      <dgm:spPr/>
      <dgm:t>
        <a:bodyPr/>
        <a:lstStyle/>
        <a:p>
          <a:endParaRPr lang="en-US"/>
        </a:p>
      </dgm:t>
    </dgm:pt>
    <dgm:pt modelId="{8800F474-4085-498F-9593-633BF69B1454}" type="sibTrans" cxnId="{F8F1166A-A758-45CB-B691-EF4508F44A36}">
      <dgm:prSet/>
      <dgm:spPr/>
      <dgm:t>
        <a:bodyPr/>
        <a:lstStyle/>
        <a:p>
          <a:endParaRPr lang="en-US"/>
        </a:p>
      </dgm:t>
    </dgm:pt>
    <dgm:pt modelId="{6B07C498-4B90-43A5-A456-C047F1098A08}" type="pres">
      <dgm:prSet presAssocID="{0C33F94C-2A74-4341-B890-E84DF1C57FA3}" presName="diagram" presStyleCnt="0">
        <dgm:presLayoutVars>
          <dgm:dir/>
          <dgm:resizeHandles val="exact"/>
        </dgm:presLayoutVars>
      </dgm:prSet>
      <dgm:spPr/>
    </dgm:pt>
    <dgm:pt modelId="{DBD5807D-5E55-4ACD-8AC3-67FFF9A47966}" type="pres">
      <dgm:prSet presAssocID="{551ACD42-76BB-413E-ADBF-93CC8601ADA4}" presName="node" presStyleLbl="node1" presStyleIdx="0" presStyleCnt="15">
        <dgm:presLayoutVars>
          <dgm:bulletEnabled val="1"/>
        </dgm:presLayoutVars>
      </dgm:prSet>
      <dgm:spPr/>
    </dgm:pt>
    <dgm:pt modelId="{18D9986D-0756-4AA6-A3D8-3F1D976214DA}" type="pres">
      <dgm:prSet presAssocID="{C476BFD2-D20E-4448-B3B3-8676D16C1461}" presName="sibTrans" presStyleCnt="0"/>
      <dgm:spPr/>
    </dgm:pt>
    <dgm:pt modelId="{ED673E67-C06D-49B0-8658-927941569268}" type="pres">
      <dgm:prSet presAssocID="{2FC32EC1-80E6-4261-AF37-7143306FAB57}" presName="node" presStyleLbl="node1" presStyleIdx="1" presStyleCnt="15">
        <dgm:presLayoutVars>
          <dgm:bulletEnabled val="1"/>
        </dgm:presLayoutVars>
      </dgm:prSet>
      <dgm:spPr/>
    </dgm:pt>
    <dgm:pt modelId="{DD0319E1-FE78-49EA-A055-ABE93B253DA2}" type="pres">
      <dgm:prSet presAssocID="{7E291023-D8EE-4D82-BD38-E501ECAF5F9D}" presName="sibTrans" presStyleCnt="0"/>
      <dgm:spPr/>
    </dgm:pt>
    <dgm:pt modelId="{C3828594-497A-41F2-9295-4AA707D8F4C5}" type="pres">
      <dgm:prSet presAssocID="{393B2536-179A-4A76-B353-6B597CE19457}" presName="node" presStyleLbl="node1" presStyleIdx="2" presStyleCnt="15">
        <dgm:presLayoutVars>
          <dgm:bulletEnabled val="1"/>
        </dgm:presLayoutVars>
      </dgm:prSet>
      <dgm:spPr/>
    </dgm:pt>
    <dgm:pt modelId="{90C71EA9-7CC3-4054-A340-863F11E01143}" type="pres">
      <dgm:prSet presAssocID="{666A791C-8C8E-440F-B8C2-E91C59D8CE22}" presName="sibTrans" presStyleCnt="0"/>
      <dgm:spPr/>
    </dgm:pt>
    <dgm:pt modelId="{9AD5C04C-61D9-4B53-BEB9-47FD290DA392}" type="pres">
      <dgm:prSet presAssocID="{2A28DDEF-70F3-4242-8C36-8AC64599C253}" presName="node" presStyleLbl="node1" presStyleIdx="3" presStyleCnt="15">
        <dgm:presLayoutVars>
          <dgm:bulletEnabled val="1"/>
        </dgm:presLayoutVars>
      </dgm:prSet>
      <dgm:spPr/>
    </dgm:pt>
    <dgm:pt modelId="{5887E855-3217-4D6A-9D5D-FC7B22E82F44}" type="pres">
      <dgm:prSet presAssocID="{A6C54115-8879-4202-BF76-2E186380E272}" presName="sibTrans" presStyleCnt="0"/>
      <dgm:spPr/>
    </dgm:pt>
    <dgm:pt modelId="{7E7C027B-7F92-431E-A178-0DB7B4825E02}" type="pres">
      <dgm:prSet presAssocID="{AB6F4B2B-2C9E-4EBE-9E20-9DD02120990A}" presName="node" presStyleLbl="node1" presStyleIdx="4" presStyleCnt="15">
        <dgm:presLayoutVars>
          <dgm:bulletEnabled val="1"/>
        </dgm:presLayoutVars>
      </dgm:prSet>
      <dgm:spPr/>
    </dgm:pt>
    <dgm:pt modelId="{CFDDF271-2532-4180-A4CA-9EC5F9E9821B}" type="pres">
      <dgm:prSet presAssocID="{988088B3-DDC1-432C-840F-8D990BCA7BF3}" presName="sibTrans" presStyleCnt="0"/>
      <dgm:spPr/>
    </dgm:pt>
    <dgm:pt modelId="{9D4EDFC6-E794-493A-9ED6-4AE93516491D}" type="pres">
      <dgm:prSet presAssocID="{9C795122-6B03-4087-97E9-DEE414F1BE4E}" presName="node" presStyleLbl="node1" presStyleIdx="5" presStyleCnt="15">
        <dgm:presLayoutVars>
          <dgm:bulletEnabled val="1"/>
        </dgm:presLayoutVars>
      </dgm:prSet>
      <dgm:spPr/>
    </dgm:pt>
    <dgm:pt modelId="{0AD2C503-979E-4D3E-9D80-6207FBC916D5}" type="pres">
      <dgm:prSet presAssocID="{99470B7D-36E1-4AC0-82B3-1A2A4078B855}" presName="sibTrans" presStyleCnt="0"/>
      <dgm:spPr/>
    </dgm:pt>
    <dgm:pt modelId="{DAAA2F75-82CC-4C61-98D9-5B584EFE502E}" type="pres">
      <dgm:prSet presAssocID="{EEBDFB03-DDEC-4CBF-81BD-EAB60F59F07F}" presName="node" presStyleLbl="node1" presStyleIdx="6" presStyleCnt="15">
        <dgm:presLayoutVars>
          <dgm:bulletEnabled val="1"/>
        </dgm:presLayoutVars>
      </dgm:prSet>
      <dgm:spPr/>
    </dgm:pt>
    <dgm:pt modelId="{2059FED4-D06D-4889-A161-93B5061D4199}" type="pres">
      <dgm:prSet presAssocID="{A667D106-2B48-45B9-B191-13E6EB6E5BF3}" presName="sibTrans" presStyleCnt="0"/>
      <dgm:spPr/>
    </dgm:pt>
    <dgm:pt modelId="{C2139F20-6E8E-48A8-9435-BEB4109577F5}" type="pres">
      <dgm:prSet presAssocID="{D7B46282-6666-44F1-BA5D-A038277054F5}" presName="node" presStyleLbl="node1" presStyleIdx="7" presStyleCnt="15">
        <dgm:presLayoutVars>
          <dgm:bulletEnabled val="1"/>
        </dgm:presLayoutVars>
      </dgm:prSet>
      <dgm:spPr/>
    </dgm:pt>
    <dgm:pt modelId="{5332A5DA-AE65-4F4C-94E4-D55F5EAFDCC1}" type="pres">
      <dgm:prSet presAssocID="{F8F64BB8-E6E8-44CE-9B56-49B3BC92B2E1}" presName="sibTrans" presStyleCnt="0"/>
      <dgm:spPr/>
    </dgm:pt>
    <dgm:pt modelId="{5DF85F75-10E1-4001-A157-3AD3B735F853}" type="pres">
      <dgm:prSet presAssocID="{2C19C112-7B75-4853-97C7-8BE70A0FD9CF}" presName="node" presStyleLbl="node1" presStyleIdx="8" presStyleCnt="15">
        <dgm:presLayoutVars>
          <dgm:bulletEnabled val="1"/>
        </dgm:presLayoutVars>
      </dgm:prSet>
      <dgm:spPr/>
    </dgm:pt>
    <dgm:pt modelId="{53CF1B24-B711-4E70-8C45-B387F177C0E9}" type="pres">
      <dgm:prSet presAssocID="{64FCE4D3-08D7-458E-A676-A83B9633092E}" presName="sibTrans" presStyleCnt="0"/>
      <dgm:spPr/>
    </dgm:pt>
    <dgm:pt modelId="{7F6AD40A-FC8B-45D5-8369-A997BC4D87D0}" type="pres">
      <dgm:prSet presAssocID="{5C74FA89-7E10-479E-B0D6-5127320B7177}" presName="node" presStyleLbl="node1" presStyleIdx="9" presStyleCnt="15">
        <dgm:presLayoutVars>
          <dgm:bulletEnabled val="1"/>
        </dgm:presLayoutVars>
      </dgm:prSet>
      <dgm:spPr/>
    </dgm:pt>
    <dgm:pt modelId="{73E9057B-77A4-499F-B89A-50CC65CB4BE1}" type="pres">
      <dgm:prSet presAssocID="{76B95DC5-2BA2-4B87-A8C9-1AEF099F03E4}" presName="sibTrans" presStyleCnt="0"/>
      <dgm:spPr/>
    </dgm:pt>
    <dgm:pt modelId="{00DA0A48-7787-4A41-8661-75072800F2AD}" type="pres">
      <dgm:prSet presAssocID="{3105C9C7-B5A2-45BE-8290-CE5D87F424F1}" presName="node" presStyleLbl="node1" presStyleIdx="10" presStyleCnt="15">
        <dgm:presLayoutVars>
          <dgm:bulletEnabled val="1"/>
        </dgm:presLayoutVars>
      </dgm:prSet>
      <dgm:spPr/>
    </dgm:pt>
    <dgm:pt modelId="{7829F2AE-F133-4693-9518-115A4358DF04}" type="pres">
      <dgm:prSet presAssocID="{9C9FABEB-59C8-4C7D-8250-A9BC1FE8AAC3}" presName="sibTrans" presStyleCnt="0"/>
      <dgm:spPr/>
    </dgm:pt>
    <dgm:pt modelId="{EA594AA5-09AF-4A22-ABCA-FBE8255F34CE}" type="pres">
      <dgm:prSet presAssocID="{7A2B9F1C-F452-451D-B130-A9F8D4C437E7}" presName="node" presStyleLbl="node1" presStyleIdx="11" presStyleCnt="15">
        <dgm:presLayoutVars>
          <dgm:bulletEnabled val="1"/>
        </dgm:presLayoutVars>
      </dgm:prSet>
      <dgm:spPr/>
    </dgm:pt>
    <dgm:pt modelId="{BF66474A-C588-4FE5-95F3-DC7D087E3D2C}" type="pres">
      <dgm:prSet presAssocID="{1FEDD1F7-9892-4869-96E6-D062B27A14E3}" presName="sibTrans" presStyleCnt="0"/>
      <dgm:spPr/>
    </dgm:pt>
    <dgm:pt modelId="{8F7C80A0-FC89-43F4-8DFC-A482E162C51F}" type="pres">
      <dgm:prSet presAssocID="{3A2B37FE-F479-4228-B4CC-5E2FFFB1CEC1}" presName="node" presStyleLbl="node1" presStyleIdx="12" presStyleCnt="15">
        <dgm:presLayoutVars>
          <dgm:bulletEnabled val="1"/>
        </dgm:presLayoutVars>
      </dgm:prSet>
      <dgm:spPr/>
    </dgm:pt>
    <dgm:pt modelId="{700B7336-4EAA-49AD-AEB8-D55B10FE5CA3}" type="pres">
      <dgm:prSet presAssocID="{B185ECB7-0A1A-4D1B-AF7E-02C346A7671F}" presName="sibTrans" presStyleCnt="0"/>
      <dgm:spPr/>
    </dgm:pt>
    <dgm:pt modelId="{CDD21740-956D-4EE8-9109-F42B38429823}" type="pres">
      <dgm:prSet presAssocID="{62A1037A-835A-412E-ADBE-24B8AC4C19C4}" presName="node" presStyleLbl="node1" presStyleIdx="13" presStyleCnt="15">
        <dgm:presLayoutVars>
          <dgm:bulletEnabled val="1"/>
        </dgm:presLayoutVars>
      </dgm:prSet>
      <dgm:spPr/>
    </dgm:pt>
    <dgm:pt modelId="{B0B7F254-A799-4930-B60C-BA8814F958CA}" type="pres">
      <dgm:prSet presAssocID="{4DC100ED-62D6-4BF7-861A-169879218EDC}" presName="sibTrans" presStyleCnt="0"/>
      <dgm:spPr/>
    </dgm:pt>
    <dgm:pt modelId="{1A64DC37-41A2-47D5-833F-7E5E2A28E699}" type="pres">
      <dgm:prSet presAssocID="{9F053682-829D-4695-83E2-6A6523B02F44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BA37A02-95A5-4818-8F34-E5AB47DFACFB}" srcId="{0C33F94C-2A74-4341-B890-E84DF1C57FA3}" destId="{62A1037A-835A-412E-ADBE-24B8AC4C19C4}" srcOrd="13" destOrd="0" parTransId="{7866DB0C-B677-4E9A-B83A-7E68A70FF53F}" sibTransId="{4DC100ED-62D6-4BF7-861A-169879218EDC}"/>
    <dgm:cxn modelId="{D0FFE708-5D40-43DB-B651-A8F31BA1D2D9}" srcId="{0C33F94C-2A74-4341-B890-E84DF1C57FA3}" destId="{7A2B9F1C-F452-451D-B130-A9F8D4C437E7}" srcOrd="11" destOrd="0" parTransId="{587E127B-032B-4A8A-A49F-12E451CF91D1}" sibTransId="{1FEDD1F7-9892-4869-96E6-D062B27A14E3}"/>
    <dgm:cxn modelId="{91CD870B-8E0F-4329-B7B0-26F45D1F0D86}" type="presOf" srcId="{0C33F94C-2A74-4341-B890-E84DF1C57FA3}" destId="{6B07C498-4B90-43A5-A456-C047F1098A08}" srcOrd="0" destOrd="0" presId="urn:microsoft.com/office/officeart/2005/8/layout/default"/>
    <dgm:cxn modelId="{81555D0F-23B1-4651-9255-6FAA87F6B8B9}" type="presOf" srcId="{393B2536-179A-4A76-B353-6B597CE19457}" destId="{C3828594-497A-41F2-9295-4AA707D8F4C5}" srcOrd="0" destOrd="0" presId="urn:microsoft.com/office/officeart/2005/8/layout/default"/>
    <dgm:cxn modelId="{73FABF0F-25A6-4F71-A48D-B892B2B2DFA1}" srcId="{0C33F94C-2A74-4341-B890-E84DF1C57FA3}" destId="{3105C9C7-B5A2-45BE-8290-CE5D87F424F1}" srcOrd="10" destOrd="0" parTransId="{E65DEE50-426B-44F1-B064-16F5A3D29217}" sibTransId="{9C9FABEB-59C8-4C7D-8250-A9BC1FE8AAC3}"/>
    <dgm:cxn modelId="{4172C412-58E0-484C-BD00-446EE263F31E}" type="presOf" srcId="{2A28DDEF-70F3-4242-8C36-8AC64599C253}" destId="{9AD5C04C-61D9-4B53-BEB9-47FD290DA392}" srcOrd="0" destOrd="0" presId="urn:microsoft.com/office/officeart/2005/8/layout/default"/>
    <dgm:cxn modelId="{4801FE16-E373-48F9-92E1-2FDCD03848E7}" type="presOf" srcId="{2FC32EC1-80E6-4261-AF37-7143306FAB57}" destId="{ED673E67-C06D-49B0-8658-927941569268}" srcOrd="0" destOrd="0" presId="urn:microsoft.com/office/officeart/2005/8/layout/default"/>
    <dgm:cxn modelId="{E3E3211E-5B33-4A93-9132-BD72979F1C3A}" srcId="{0C33F94C-2A74-4341-B890-E84DF1C57FA3}" destId="{D7B46282-6666-44F1-BA5D-A038277054F5}" srcOrd="7" destOrd="0" parTransId="{E5E24E91-F48B-48E5-A3A2-17117CAF2349}" sibTransId="{F8F64BB8-E6E8-44CE-9B56-49B3BC92B2E1}"/>
    <dgm:cxn modelId="{FC1AE226-5F32-4E44-96BF-4C01ADD5509D}" srcId="{0C33F94C-2A74-4341-B890-E84DF1C57FA3}" destId="{AB6F4B2B-2C9E-4EBE-9E20-9DD02120990A}" srcOrd="4" destOrd="0" parTransId="{581A8253-F5C2-4D74-A4D3-9FBC54F7D40B}" sibTransId="{988088B3-DDC1-432C-840F-8D990BCA7BF3}"/>
    <dgm:cxn modelId="{C0CF362E-1890-44B0-BE92-9D5DF9F48607}" type="presOf" srcId="{9F053682-829D-4695-83E2-6A6523B02F44}" destId="{1A64DC37-41A2-47D5-833F-7E5E2A28E699}" srcOrd="0" destOrd="0" presId="urn:microsoft.com/office/officeart/2005/8/layout/default"/>
    <dgm:cxn modelId="{D3022B32-C383-4B64-BBFB-44BB48CFFDB0}" type="presOf" srcId="{2C19C112-7B75-4853-97C7-8BE70A0FD9CF}" destId="{5DF85F75-10E1-4001-A157-3AD3B735F853}" srcOrd="0" destOrd="0" presId="urn:microsoft.com/office/officeart/2005/8/layout/default"/>
    <dgm:cxn modelId="{6DBDAC41-903C-4E1B-8CD8-DC229B0A49C2}" srcId="{0C33F94C-2A74-4341-B890-E84DF1C57FA3}" destId="{2FC32EC1-80E6-4261-AF37-7143306FAB57}" srcOrd="1" destOrd="0" parTransId="{FCED1DD4-6446-4888-9696-F3CF72D5DD79}" sibTransId="{7E291023-D8EE-4D82-BD38-E501ECAF5F9D}"/>
    <dgm:cxn modelId="{4C598842-5F43-4074-B48B-0C5CC375E819}" type="presOf" srcId="{62A1037A-835A-412E-ADBE-24B8AC4C19C4}" destId="{CDD21740-956D-4EE8-9109-F42B38429823}" srcOrd="0" destOrd="0" presId="urn:microsoft.com/office/officeart/2005/8/layout/default"/>
    <dgm:cxn modelId="{1997875D-4293-4ABD-8EC2-D7DD6CFE8555}" srcId="{0C33F94C-2A74-4341-B890-E84DF1C57FA3}" destId="{2A28DDEF-70F3-4242-8C36-8AC64599C253}" srcOrd="3" destOrd="0" parTransId="{75BD35CD-14CB-4F92-B12C-DBD9D9731842}" sibTransId="{A6C54115-8879-4202-BF76-2E186380E272}"/>
    <dgm:cxn modelId="{7075E75F-27B7-4B08-996A-6DE84A85627D}" type="presOf" srcId="{5C74FA89-7E10-479E-B0D6-5127320B7177}" destId="{7F6AD40A-FC8B-45D5-8369-A997BC4D87D0}" srcOrd="0" destOrd="0" presId="urn:microsoft.com/office/officeart/2005/8/layout/default"/>
    <dgm:cxn modelId="{8FA58168-F615-426E-A120-CA995B795B29}" type="presOf" srcId="{3A2B37FE-F479-4228-B4CC-5E2FFFB1CEC1}" destId="{8F7C80A0-FC89-43F4-8DFC-A482E162C51F}" srcOrd="0" destOrd="0" presId="urn:microsoft.com/office/officeart/2005/8/layout/default"/>
    <dgm:cxn modelId="{F8F1166A-A758-45CB-B691-EF4508F44A36}" srcId="{0C33F94C-2A74-4341-B890-E84DF1C57FA3}" destId="{9F053682-829D-4695-83E2-6A6523B02F44}" srcOrd="14" destOrd="0" parTransId="{22041838-DEA6-405B-A8F1-C8F2747DBDE4}" sibTransId="{8800F474-4085-498F-9593-633BF69B1454}"/>
    <dgm:cxn modelId="{FA89BB78-BCD5-4865-8B50-8BF8A4D6C61C}" type="presOf" srcId="{D7B46282-6666-44F1-BA5D-A038277054F5}" destId="{C2139F20-6E8E-48A8-9435-BEB4109577F5}" srcOrd="0" destOrd="0" presId="urn:microsoft.com/office/officeart/2005/8/layout/default"/>
    <dgm:cxn modelId="{8598C97A-CA10-4C8F-973C-F6C3950A8B6D}" type="presOf" srcId="{9C795122-6B03-4087-97E9-DEE414F1BE4E}" destId="{9D4EDFC6-E794-493A-9ED6-4AE93516491D}" srcOrd="0" destOrd="0" presId="urn:microsoft.com/office/officeart/2005/8/layout/default"/>
    <dgm:cxn modelId="{02260E88-4B67-4CDB-BDC7-59380666E943}" srcId="{0C33F94C-2A74-4341-B890-E84DF1C57FA3}" destId="{9C795122-6B03-4087-97E9-DEE414F1BE4E}" srcOrd="5" destOrd="0" parTransId="{DF3D111D-5FD5-4834-8B8E-109ED0A6E49F}" sibTransId="{99470B7D-36E1-4AC0-82B3-1A2A4078B855}"/>
    <dgm:cxn modelId="{F1EDCE8F-3BD2-4873-AB60-BD68DA46D425}" srcId="{0C33F94C-2A74-4341-B890-E84DF1C57FA3}" destId="{2C19C112-7B75-4853-97C7-8BE70A0FD9CF}" srcOrd="8" destOrd="0" parTransId="{08EE5D88-2DCE-4E66-BCF4-11E9A6965AE7}" sibTransId="{64FCE4D3-08D7-458E-A676-A83B9633092E}"/>
    <dgm:cxn modelId="{F84C3599-2D1B-4738-BB19-9751A352C27F}" srcId="{0C33F94C-2A74-4341-B890-E84DF1C57FA3}" destId="{3A2B37FE-F479-4228-B4CC-5E2FFFB1CEC1}" srcOrd="12" destOrd="0" parTransId="{15ECCB8D-8946-4E4F-AC55-885C79E7800C}" sibTransId="{B185ECB7-0A1A-4D1B-AF7E-02C346A7671F}"/>
    <dgm:cxn modelId="{02CC729A-020F-4BAB-B199-980E29249C47}" type="presOf" srcId="{551ACD42-76BB-413E-ADBF-93CC8601ADA4}" destId="{DBD5807D-5E55-4ACD-8AC3-67FFF9A47966}" srcOrd="0" destOrd="0" presId="urn:microsoft.com/office/officeart/2005/8/layout/default"/>
    <dgm:cxn modelId="{5E20819A-01A8-4E8C-B05F-F93F98FC1E8C}" srcId="{0C33F94C-2A74-4341-B890-E84DF1C57FA3}" destId="{EEBDFB03-DDEC-4CBF-81BD-EAB60F59F07F}" srcOrd="6" destOrd="0" parTransId="{8FE77234-8F5D-4083-8BB4-63B23FC512DE}" sibTransId="{A667D106-2B48-45B9-B191-13E6EB6E5BF3}"/>
    <dgm:cxn modelId="{14821E9B-ED1A-4544-85F2-270542DC5A63}" srcId="{0C33F94C-2A74-4341-B890-E84DF1C57FA3}" destId="{551ACD42-76BB-413E-ADBF-93CC8601ADA4}" srcOrd="0" destOrd="0" parTransId="{395AA39E-3BE7-416C-A636-2AF1FE44E35C}" sibTransId="{C476BFD2-D20E-4448-B3B3-8676D16C1461}"/>
    <dgm:cxn modelId="{10716BB1-00D1-4B65-94BB-4B46E39A225C}" type="presOf" srcId="{7A2B9F1C-F452-451D-B130-A9F8D4C437E7}" destId="{EA594AA5-09AF-4A22-ABCA-FBE8255F34CE}" srcOrd="0" destOrd="0" presId="urn:microsoft.com/office/officeart/2005/8/layout/default"/>
    <dgm:cxn modelId="{B315B5C3-98F5-4BDE-81DB-6C6976DF9FB6}" type="presOf" srcId="{AB6F4B2B-2C9E-4EBE-9E20-9DD02120990A}" destId="{7E7C027B-7F92-431E-A178-0DB7B4825E02}" srcOrd="0" destOrd="0" presId="urn:microsoft.com/office/officeart/2005/8/layout/default"/>
    <dgm:cxn modelId="{37D6CDC7-1672-47A4-A106-8D9CD4A5EE1E}" srcId="{0C33F94C-2A74-4341-B890-E84DF1C57FA3}" destId="{5C74FA89-7E10-479E-B0D6-5127320B7177}" srcOrd="9" destOrd="0" parTransId="{A0AE57BF-57F1-4ECF-8D18-FE4C5BD2D087}" sibTransId="{76B95DC5-2BA2-4B87-A8C9-1AEF099F03E4}"/>
    <dgm:cxn modelId="{8D976EE3-E2A9-44A9-A29E-BE82138E4B45}" type="presOf" srcId="{3105C9C7-B5A2-45BE-8290-CE5D87F424F1}" destId="{00DA0A48-7787-4A41-8661-75072800F2AD}" srcOrd="0" destOrd="0" presId="urn:microsoft.com/office/officeart/2005/8/layout/default"/>
    <dgm:cxn modelId="{E65BEEE5-FF34-4A7A-98F1-D1B627B848E7}" srcId="{0C33F94C-2A74-4341-B890-E84DF1C57FA3}" destId="{393B2536-179A-4A76-B353-6B597CE19457}" srcOrd="2" destOrd="0" parTransId="{BA9A9285-09D9-4AE5-A6DB-D2EEBF8F6289}" sibTransId="{666A791C-8C8E-440F-B8C2-E91C59D8CE22}"/>
    <dgm:cxn modelId="{C4782CF8-0D28-4533-8045-15553272D351}" type="presOf" srcId="{EEBDFB03-DDEC-4CBF-81BD-EAB60F59F07F}" destId="{DAAA2F75-82CC-4C61-98D9-5B584EFE502E}" srcOrd="0" destOrd="0" presId="urn:microsoft.com/office/officeart/2005/8/layout/default"/>
    <dgm:cxn modelId="{B209BC82-D1CE-4BF4-93ED-2133ADFEC06C}" type="presParOf" srcId="{6B07C498-4B90-43A5-A456-C047F1098A08}" destId="{DBD5807D-5E55-4ACD-8AC3-67FFF9A47966}" srcOrd="0" destOrd="0" presId="urn:microsoft.com/office/officeart/2005/8/layout/default"/>
    <dgm:cxn modelId="{736AD80E-0457-4676-AB6F-AE9DDE7C0CE6}" type="presParOf" srcId="{6B07C498-4B90-43A5-A456-C047F1098A08}" destId="{18D9986D-0756-4AA6-A3D8-3F1D976214DA}" srcOrd="1" destOrd="0" presId="urn:microsoft.com/office/officeart/2005/8/layout/default"/>
    <dgm:cxn modelId="{FA1B8D73-2DA3-49F2-9409-C91965AB2A37}" type="presParOf" srcId="{6B07C498-4B90-43A5-A456-C047F1098A08}" destId="{ED673E67-C06D-49B0-8658-927941569268}" srcOrd="2" destOrd="0" presId="urn:microsoft.com/office/officeart/2005/8/layout/default"/>
    <dgm:cxn modelId="{8BE0FB90-1ABD-4B1D-87D0-DF070EEA16C9}" type="presParOf" srcId="{6B07C498-4B90-43A5-A456-C047F1098A08}" destId="{DD0319E1-FE78-49EA-A055-ABE93B253DA2}" srcOrd="3" destOrd="0" presId="urn:microsoft.com/office/officeart/2005/8/layout/default"/>
    <dgm:cxn modelId="{B87901FE-FA7B-4AD8-BC5C-0B95321E19CE}" type="presParOf" srcId="{6B07C498-4B90-43A5-A456-C047F1098A08}" destId="{C3828594-497A-41F2-9295-4AA707D8F4C5}" srcOrd="4" destOrd="0" presId="urn:microsoft.com/office/officeart/2005/8/layout/default"/>
    <dgm:cxn modelId="{4A3A863E-E8FB-4E44-BF15-AE368F5DF939}" type="presParOf" srcId="{6B07C498-4B90-43A5-A456-C047F1098A08}" destId="{90C71EA9-7CC3-4054-A340-863F11E01143}" srcOrd="5" destOrd="0" presId="urn:microsoft.com/office/officeart/2005/8/layout/default"/>
    <dgm:cxn modelId="{CCCD8BA5-AB3D-4FAB-8BEB-B5AB7046D3D3}" type="presParOf" srcId="{6B07C498-4B90-43A5-A456-C047F1098A08}" destId="{9AD5C04C-61D9-4B53-BEB9-47FD290DA392}" srcOrd="6" destOrd="0" presId="urn:microsoft.com/office/officeart/2005/8/layout/default"/>
    <dgm:cxn modelId="{5AFB6D98-03A4-40FB-BEFF-995A12FA3CE8}" type="presParOf" srcId="{6B07C498-4B90-43A5-A456-C047F1098A08}" destId="{5887E855-3217-4D6A-9D5D-FC7B22E82F44}" srcOrd="7" destOrd="0" presId="urn:microsoft.com/office/officeart/2005/8/layout/default"/>
    <dgm:cxn modelId="{80FFC44B-4BC2-48C2-82CC-FEA2DD20EFFB}" type="presParOf" srcId="{6B07C498-4B90-43A5-A456-C047F1098A08}" destId="{7E7C027B-7F92-431E-A178-0DB7B4825E02}" srcOrd="8" destOrd="0" presId="urn:microsoft.com/office/officeart/2005/8/layout/default"/>
    <dgm:cxn modelId="{7AE9BAA6-6A8C-463C-AF40-E93295A1A7F6}" type="presParOf" srcId="{6B07C498-4B90-43A5-A456-C047F1098A08}" destId="{CFDDF271-2532-4180-A4CA-9EC5F9E9821B}" srcOrd="9" destOrd="0" presId="urn:microsoft.com/office/officeart/2005/8/layout/default"/>
    <dgm:cxn modelId="{D3A1B688-D21F-4A67-A084-068710FE0595}" type="presParOf" srcId="{6B07C498-4B90-43A5-A456-C047F1098A08}" destId="{9D4EDFC6-E794-493A-9ED6-4AE93516491D}" srcOrd="10" destOrd="0" presId="urn:microsoft.com/office/officeart/2005/8/layout/default"/>
    <dgm:cxn modelId="{992E4697-9411-4AF0-8BC6-7C41F6F3138A}" type="presParOf" srcId="{6B07C498-4B90-43A5-A456-C047F1098A08}" destId="{0AD2C503-979E-4D3E-9D80-6207FBC916D5}" srcOrd="11" destOrd="0" presId="urn:microsoft.com/office/officeart/2005/8/layout/default"/>
    <dgm:cxn modelId="{5E26808D-E908-4FBB-9A13-4EA83CCADAB1}" type="presParOf" srcId="{6B07C498-4B90-43A5-A456-C047F1098A08}" destId="{DAAA2F75-82CC-4C61-98D9-5B584EFE502E}" srcOrd="12" destOrd="0" presId="urn:microsoft.com/office/officeart/2005/8/layout/default"/>
    <dgm:cxn modelId="{4D5CEC1A-29EB-4A6C-84EC-714E6937EE69}" type="presParOf" srcId="{6B07C498-4B90-43A5-A456-C047F1098A08}" destId="{2059FED4-D06D-4889-A161-93B5061D4199}" srcOrd="13" destOrd="0" presId="urn:microsoft.com/office/officeart/2005/8/layout/default"/>
    <dgm:cxn modelId="{E141D8FE-CAAF-45A1-B5FD-E7FAE6627180}" type="presParOf" srcId="{6B07C498-4B90-43A5-A456-C047F1098A08}" destId="{C2139F20-6E8E-48A8-9435-BEB4109577F5}" srcOrd="14" destOrd="0" presId="urn:microsoft.com/office/officeart/2005/8/layout/default"/>
    <dgm:cxn modelId="{69DA455C-E7F2-411A-B0EA-EE9241AA997A}" type="presParOf" srcId="{6B07C498-4B90-43A5-A456-C047F1098A08}" destId="{5332A5DA-AE65-4F4C-94E4-D55F5EAFDCC1}" srcOrd="15" destOrd="0" presId="urn:microsoft.com/office/officeart/2005/8/layout/default"/>
    <dgm:cxn modelId="{7670705A-A96A-4E26-9360-46FD451A486E}" type="presParOf" srcId="{6B07C498-4B90-43A5-A456-C047F1098A08}" destId="{5DF85F75-10E1-4001-A157-3AD3B735F853}" srcOrd="16" destOrd="0" presId="urn:microsoft.com/office/officeart/2005/8/layout/default"/>
    <dgm:cxn modelId="{B355F60E-B94A-47E6-9DC5-34D39550649C}" type="presParOf" srcId="{6B07C498-4B90-43A5-A456-C047F1098A08}" destId="{53CF1B24-B711-4E70-8C45-B387F177C0E9}" srcOrd="17" destOrd="0" presId="urn:microsoft.com/office/officeart/2005/8/layout/default"/>
    <dgm:cxn modelId="{7158CB6C-70B3-42F3-A420-8B326F03AF2F}" type="presParOf" srcId="{6B07C498-4B90-43A5-A456-C047F1098A08}" destId="{7F6AD40A-FC8B-45D5-8369-A997BC4D87D0}" srcOrd="18" destOrd="0" presId="urn:microsoft.com/office/officeart/2005/8/layout/default"/>
    <dgm:cxn modelId="{8856B998-60B7-4567-96F0-1F4F3B99DB5A}" type="presParOf" srcId="{6B07C498-4B90-43A5-A456-C047F1098A08}" destId="{73E9057B-77A4-499F-B89A-50CC65CB4BE1}" srcOrd="19" destOrd="0" presId="urn:microsoft.com/office/officeart/2005/8/layout/default"/>
    <dgm:cxn modelId="{D71C8CBE-53ED-4F93-B064-1E126D06F6FE}" type="presParOf" srcId="{6B07C498-4B90-43A5-A456-C047F1098A08}" destId="{00DA0A48-7787-4A41-8661-75072800F2AD}" srcOrd="20" destOrd="0" presId="urn:microsoft.com/office/officeart/2005/8/layout/default"/>
    <dgm:cxn modelId="{8ABEEAF6-1DDD-43CD-817E-8D545E32D36E}" type="presParOf" srcId="{6B07C498-4B90-43A5-A456-C047F1098A08}" destId="{7829F2AE-F133-4693-9518-115A4358DF04}" srcOrd="21" destOrd="0" presId="urn:microsoft.com/office/officeart/2005/8/layout/default"/>
    <dgm:cxn modelId="{4223F85D-C33D-473C-B7EE-AABDD5837657}" type="presParOf" srcId="{6B07C498-4B90-43A5-A456-C047F1098A08}" destId="{EA594AA5-09AF-4A22-ABCA-FBE8255F34CE}" srcOrd="22" destOrd="0" presId="urn:microsoft.com/office/officeart/2005/8/layout/default"/>
    <dgm:cxn modelId="{25376524-46C4-4DE4-80FF-E3C6F2E704B7}" type="presParOf" srcId="{6B07C498-4B90-43A5-A456-C047F1098A08}" destId="{BF66474A-C588-4FE5-95F3-DC7D087E3D2C}" srcOrd="23" destOrd="0" presId="urn:microsoft.com/office/officeart/2005/8/layout/default"/>
    <dgm:cxn modelId="{9A488DD3-84BB-452F-AF3A-194497300813}" type="presParOf" srcId="{6B07C498-4B90-43A5-A456-C047F1098A08}" destId="{8F7C80A0-FC89-43F4-8DFC-A482E162C51F}" srcOrd="24" destOrd="0" presId="urn:microsoft.com/office/officeart/2005/8/layout/default"/>
    <dgm:cxn modelId="{5E38D955-EC37-40D3-9638-1AB2C5CA920D}" type="presParOf" srcId="{6B07C498-4B90-43A5-A456-C047F1098A08}" destId="{700B7336-4EAA-49AD-AEB8-D55B10FE5CA3}" srcOrd="25" destOrd="0" presId="urn:microsoft.com/office/officeart/2005/8/layout/default"/>
    <dgm:cxn modelId="{708DAD8C-6B5B-4DAC-9EB6-E3CB8135417A}" type="presParOf" srcId="{6B07C498-4B90-43A5-A456-C047F1098A08}" destId="{CDD21740-956D-4EE8-9109-F42B38429823}" srcOrd="26" destOrd="0" presId="urn:microsoft.com/office/officeart/2005/8/layout/default"/>
    <dgm:cxn modelId="{9A4145A9-9644-449B-B6BE-2C88052B2B61}" type="presParOf" srcId="{6B07C498-4B90-43A5-A456-C047F1098A08}" destId="{B0B7F254-A799-4930-B60C-BA8814F958CA}" srcOrd="27" destOrd="0" presId="urn:microsoft.com/office/officeart/2005/8/layout/default"/>
    <dgm:cxn modelId="{339F886E-4733-498B-BEEE-1C8EF89969C5}" type="presParOf" srcId="{6B07C498-4B90-43A5-A456-C047F1098A08}" destId="{1A64DC37-41A2-47D5-833F-7E5E2A28E69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5807D-5E55-4ACD-8AC3-67FFF9A47966}">
      <dsp:nvSpPr>
        <dsp:cNvPr id="0" name=""/>
        <dsp:cNvSpPr/>
      </dsp:nvSpPr>
      <dsp:spPr>
        <a:xfrm>
          <a:off x="660434" y="1827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Unit ID </a:t>
          </a:r>
          <a:r>
            <a:rPr lang="en-US" sz="2100" kern="1200">
              <a:solidFill>
                <a:schemeClr val="tx1"/>
              </a:solidFill>
            </a:rPr>
            <a:t>(Type: Integer) </a:t>
          </a:r>
        </a:p>
      </dsp:txBody>
      <dsp:txXfrm>
        <a:off x="660434" y="1827"/>
        <a:ext cx="2676394" cy="1605836"/>
      </dsp:txXfrm>
    </dsp:sp>
    <dsp:sp modelId="{ED673E67-C06D-49B0-8658-927941569268}">
      <dsp:nvSpPr>
        <dsp:cNvPr id="0" name=""/>
        <dsp:cNvSpPr/>
      </dsp:nvSpPr>
      <dsp:spPr>
        <a:xfrm>
          <a:off x="3604468" y="1827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Institution Name </a:t>
          </a:r>
          <a:r>
            <a:rPr lang="en-US" sz="2100" kern="1200">
              <a:solidFill>
                <a:schemeClr val="tx1"/>
              </a:solidFill>
            </a:rPr>
            <a:t>(Type: Character) </a:t>
          </a:r>
        </a:p>
      </dsp:txBody>
      <dsp:txXfrm>
        <a:off x="3604468" y="1827"/>
        <a:ext cx="2676394" cy="1605836"/>
      </dsp:txXfrm>
    </dsp:sp>
    <dsp:sp modelId="{C3828594-497A-41F2-9295-4AA707D8F4C5}">
      <dsp:nvSpPr>
        <dsp:cNvPr id="0" name=""/>
        <dsp:cNvSpPr/>
      </dsp:nvSpPr>
      <dsp:spPr>
        <a:xfrm>
          <a:off x="6548502" y="1827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State </a:t>
          </a:r>
          <a:r>
            <a:rPr lang="en-US" sz="2100" kern="1200">
              <a:solidFill>
                <a:schemeClr val="tx1"/>
              </a:solidFill>
            </a:rPr>
            <a:t>(Type: Character)</a:t>
          </a:r>
        </a:p>
      </dsp:txBody>
      <dsp:txXfrm>
        <a:off x="6548502" y="1827"/>
        <a:ext cx="2676394" cy="1605836"/>
      </dsp:txXfrm>
    </dsp:sp>
    <dsp:sp modelId="{9AD5C04C-61D9-4B53-BEB9-47FD290DA392}">
      <dsp:nvSpPr>
        <dsp:cNvPr id="0" name=""/>
        <dsp:cNvSpPr/>
      </dsp:nvSpPr>
      <dsp:spPr>
        <a:xfrm>
          <a:off x="9492536" y="1827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Year</a:t>
          </a:r>
          <a:r>
            <a:rPr lang="en-US" sz="2100" kern="1200">
              <a:solidFill>
                <a:schemeClr val="tx1"/>
              </a:solidFill>
            </a:rPr>
            <a:t> (Type: Integer) </a:t>
          </a:r>
        </a:p>
      </dsp:txBody>
      <dsp:txXfrm>
        <a:off x="9492536" y="1827"/>
        <a:ext cx="2676394" cy="1605836"/>
      </dsp:txXfrm>
    </dsp:sp>
    <dsp:sp modelId="{7E7C027B-7F92-431E-A178-0DB7B4825E02}">
      <dsp:nvSpPr>
        <dsp:cNvPr id="0" name=""/>
        <dsp:cNvSpPr/>
      </dsp:nvSpPr>
      <dsp:spPr>
        <a:xfrm>
          <a:off x="12436571" y="1827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Median Income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12436571" y="1827"/>
        <a:ext cx="2676394" cy="1605836"/>
      </dsp:txXfrm>
    </dsp:sp>
    <dsp:sp modelId="{9D4EDFC6-E794-493A-9ED6-4AE93516491D}">
      <dsp:nvSpPr>
        <dsp:cNvPr id="0" name=""/>
        <dsp:cNvSpPr/>
      </dsp:nvSpPr>
      <dsp:spPr>
        <a:xfrm>
          <a:off x="660434" y="1875304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Control of Institution </a:t>
          </a:r>
          <a:r>
            <a:rPr lang="en-US" sz="2100" kern="1200">
              <a:solidFill>
                <a:schemeClr val="tx1"/>
              </a:solidFill>
            </a:rPr>
            <a:t>(Type: Character)</a:t>
          </a:r>
        </a:p>
      </dsp:txBody>
      <dsp:txXfrm>
        <a:off x="660434" y="1875304"/>
        <a:ext cx="2676394" cy="1605836"/>
      </dsp:txXfrm>
    </dsp:sp>
    <dsp:sp modelId="{DAAA2F75-82CC-4C61-98D9-5B584EFE502E}">
      <dsp:nvSpPr>
        <dsp:cNvPr id="0" name=""/>
        <dsp:cNvSpPr/>
      </dsp:nvSpPr>
      <dsp:spPr>
        <a:xfrm>
          <a:off x="3604468" y="1875304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Tuition fee for In-District students 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3604468" y="1875304"/>
        <a:ext cx="2676394" cy="1605836"/>
      </dsp:txXfrm>
    </dsp:sp>
    <dsp:sp modelId="{C2139F20-6E8E-48A8-9435-BEB4109577F5}">
      <dsp:nvSpPr>
        <dsp:cNvPr id="0" name=""/>
        <dsp:cNvSpPr/>
      </dsp:nvSpPr>
      <dsp:spPr>
        <a:xfrm>
          <a:off x="6548502" y="1875304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Tuition fee for In-State students</a:t>
          </a:r>
          <a:r>
            <a:rPr lang="en-US" sz="2100" kern="1200">
              <a:solidFill>
                <a:schemeClr val="tx1"/>
              </a:solidFill>
            </a:rPr>
            <a:t> (Type: Integer)</a:t>
          </a:r>
        </a:p>
      </dsp:txBody>
      <dsp:txXfrm>
        <a:off x="6548502" y="1875304"/>
        <a:ext cx="2676394" cy="1605836"/>
      </dsp:txXfrm>
    </dsp:sp>
    <dsp:sp modelId="{5DF85F75-10E1-4001-A157-3AD3B735F853}">
      <dsp:nvSpPr>
        <dsp:cNvPr id="0" name=""/>
        <dsp:cNvSpPr/>
      </dsp:nvSpPr>
      <dsp:spPr>
        <a:xfrm>
          <a:off x="9492536" y="1875304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Tuition fee for Out of state students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9492536" y="1875304"/>
        <a:ext cx="2676394" cy="1605836"/>
      </dsp:txXfrm>
    </dsp:sp>
    <dsp:sp modelId="{7F6AD40A-FC8B-45D5-8369-A997BC4D87D0}">
      <dsp:nvSpPr>
        <dsp:cNvPr id="0" name=""/>
        <dsp:cNvSpPr/>
      </dsp:nvSpPr>
      <dsp:spPr>
        <a:xfrm>
          <a:off x="12436571" y="1875304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Cost of living for On Campus Students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12436571" y="1875304"/>
        <a:ext cx="2676394" cy="1605836"/>
      </dsp:txXfrm>
    </dsp:sp>
    <dsp:sp modelId="{00DA0A48-7787-4A41-8661-75072800F2AD}">
      <dsp:nvSpPr>
        <dsp:cNvPr id="0" name=""/>
        <dsp:cNvSpPr/>
      </dsp:nvSpPr>
      <dsp:spPr>
        <a:xfrm>
          <a:off x="660434" y="3748780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Cost of living for Out of campus With Family</a:t>
          </a:r>
          <a:r>
            <a:rPr lang="en-US" sz="2100" kern="1200">
              <a:solidFill>
                <a:schemeClr val="tx1"/>
              </a:solidFill>
            </a:rPr>
            <a:t>(Type: Integer) </a:t>
          </a:r>
        </a:p>
      </dsp:txBody>
      <dsp:txXfrm>
        <a:off x="660434" y="3748780"/>
        <a:ext cx="2676394" cy="1605836"/>
      </dsp:txXfrm>
    </dsp:sp>
    <dsp:sp modelId="{EA594AA5-09AF-4A22-ABCA-FBE8255F34CE}">
      <dsp:nvSpPr>
        <dsp:cNvPr id="0" name=""/>
        <dsp:cNvSpPr/>
      </dsp:nvSpPr>
      <dsp:spPr>
        <a:xfrm>
          <a:off x="3604468" y="3748780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Cost of living for Out of campus Without Family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3604468" y="3748780"/>
        <a:ext cx="2676394" cy="1605836"/>
      </dsp:txXfrm>
    </dsp:sp>
    <dsp:sp modelId="{8F7C80A0-FC89-43F4-8DFC-A482E162C51F}">
      <dsp:nvSpPr>
        <dsp:cNvPr id="0" name=""/>
        <dsp:cNvSpPr/>
      </dsp:nvSpPr>
      <dsp:spPr>
        <a:xfrm>
          <a:off x="6548502" y="3748780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Off-campus with family other expenses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6548502" y="3748780"/>
        <a:ext cx="2676394" cy="1605836"/>
      </dsp:txXfrm>
    </dsp:sp>
    <dsp:sp modelId="{CDD21740-956D-4EE8-9109-F42B38429823}">
      <dsp:nvSpPr>
        <dsp:cNvPr id="0" name=""/>
        <dsp:cNvSpPr/>
      </dsp:nvSpPr>
      <dsp:spPr>
        <a:xfrm>
          <a:off x="9492536" y="3748780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Off-campus without family other expenses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9492536" y="3748780"/>
        <a:ext cx="2676394" cy="1605836"/>
      </dsp:txXfrm>
    </dsp:sp>
    <dsp:sp modelId="{1A64DC37-41A2-47D5-833F-7E5E2A28E699}">
      <dsp:nvSpPr>
        <dsp:cNvPr id="0" name=""/>
        <dsp:cNvSpPr/>
      </dsp:nvSpPr>
      <dsp:spPr>
        <a:xfrm>
          <a:off x="12436571" y="3748780"/>
          <a:ext cx="2676394" cy="1605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Cost of Books and Supplies</a:t>
          </a:r>
          <a:r>
            <a:rPr lang="en-US" sz="2100" kern="1200">
              <a:solidFill>
                <a:schemeClr val="tx1"/>
              </a:solidFill>
            </a:rPr>
            <a:t>(Type: Integer)</a:t>
          </a:r>
        </a:p>
      </dsp:txBody>
      <dsp:txXfrm>
        <a:off x="12436571" y="3748780"/>
        <a:ext cx="2676394" cy="1605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CA9B-B855-5F46-9C51-E6017166CACC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0BE7-B4EC-3A42-A24D-2264981C7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641274" y="1"/>
            <a:ext cx="2618510" cy="584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5312" y="2507458"/>
            <a:ext cx="8826041" cy="1807368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2345" y="-13716"/>
            <a:ext cx="8222933" cy="10314432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8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80587" y="5491161"/>
            <a:ext cx="8860764" cy="380523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2821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7031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1680" y="838202"/>
            <a:ext cx="14929962" cy="2671290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44726" y="0"/>
            <a:ext cx="11643275" cy="4132221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1680" y="4441316"/>
            <a:ext cx="4084320" cy="526926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011680" y="5088053"/>
            <a:ext cx="4084320" cy="4360746"/>
          </a:xfrm>
        </p:spPr>
        <p:txBody>
          <a:bodyPr tIns="0">
            <a:normAutofit/>
          </a:bodyPr>
          <a:lstStyle>
            <a:lvl1pPr marL="425196" indent="-425196">
              <a:lnSpc>
                <a:spcPct val="100000"/>
              </a:lnSpc>
              <a:buFont typeface="+mj-lt"/>
              <a:buAutoNum type="arabicPeriod"/>
              <a:defRPr sz="2700" b="0" spc="75" baseline="0"/>
            </a:lvl1pPr>
            <a:lvl2pPr marL="850392" indent="-51435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2700" spc="75" baseline="0"/>
            </a:lvl2pPr>
            <a:lvl3pPr marL="1275588" indent="-514350">
              <a:lnSpc>
                <a:spcPct val="100000"/>
              </a:lnSpc>
              <a:spcBef>
                <a:spcPts val="1500"/>
              </a:spcBef>
              <a:buFont typeface="+mj-lt"/>
              <a:buAutoNum type="arabicParenR"/>
              <a:defRPr sz="2700" spc="75" baseline="0"/>
            </a:lvl3pPr>
            <a:lvl4pPr marL="1563624" indent="-514350">
              <a:lnSpc>
                <a:spcPct val="100000"/>
              </a:lnSpc>
              <a:spcBef>
                <a:spcPts val="1500"/>
              </a:spcBef>
              <a:buFont typeface="+mj-lt"/>
              <a:buAutoNum type="alphaLcParenR"/>
              <a:defRPr sz="2700" spc="75" baseline="0"/>
            </a:lvl4pPr>
            <a:lvl5pPr marL="1611630" indent="-600075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132322" y="4441316"/>
            <a:ext cx="8275320" cy="526926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132322" y="4987289"/>
            <a:ext cx="8260080" cy="454723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14500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000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9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87025" y="731521"/>
            <a:ext cx="6269355" cy="5065037"/>
          </a:xfrm>
        </p:spPr>
        <p:txBody>
          <a:bodyPr anchor="b">
            <a:noAutofit/>
          </a:bodyPr>
          <a:lstStyle>
            <a:lvl1pPr algn="l">
              <a:defRPr sz="5400" spc="22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86001" y="1"/>
            <a:ext cx="1689417" cy="3768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7620"/>
            <a:ext cx="9864437" cy="10308908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3832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62877" y="4994685"/>
            <a:ext cx="7412657" cy="4800600"/>
          </a:xfrm>
        </p:spPr>
        <p:txBody>
          <a:bodyPr anchor="ctr">
            <a:noAutofit/>
          </a:bodyPr>
          <a:lstStyle>
            <a:lvl1pPr algn="l">
              <a:defRPr sz="5400" spc="225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14232468" cy="75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46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62877" y="4994685"/>
            <a:ext cx="7412657" cy="4800600"/>
          </a:xfrm>
        </p:spPr>
        <p:txBody>
          <a:bodyPr anchor="ctr">
            <a:noAutofit/>
          </a:bodyPr>
          <a:lstStyle>
            <a:lvl1pPr algn="l">
              <a:defRPr sz="5400" spc="225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14232468" cy="75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6343651" y="0"/>
            <a:ext cx="11944352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530668"/>
            <a:ext cx="4343400" cy="1988345"/>
          </a:xfrm>
        </p:spPr>
        <p:txBody>
          <a:bodyPr anchor="b">
            <a:normAutofit/>
          </a:bodyPr>
          <a:lstStyle>
            <a:lvl1pPr>
              <a:defRPr sz="4200" spc="22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00250" y="4011020"/>
            <a:ext cx="4343400" cy="4904384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500"/>
              </a:spcBef>
              <a:buNone/>
              <a:defRPr sz="2700">
                <a:solidFill>
                  <a:schemeClr val="bg1"/>
                </a:solidFill>
              </a:defRPr>
            </a:lvl1pPr>
            <a:lvl2pPr marL="685800" indent="0">
              <a:lnSpc>
                <a:spcPct val="140000"/>
              </a:lnSpc>
              <a:spcBef>
                <a:spcPts val="1500"/>
              </a:spcBef>
              <a:buNone/>
              <a:defRPr sz="2700">
                <a:solidFill>
                  <a:schemeClr val="bg1"/>
                </a:solidFill>
              </a:defRPr>
            </a:lvl2pPr>
            <a:lvl3pPr marL="1371600" indent="0">
              <a:lnSpc>
                <a:spcPct val="140000"/>
              </a:lnSpc>
              <a:spcBef>
                <a:spcPts val="1500"/>
              </a:spcBef>
              <a:buNone/>
              <a:defRPr sz="2700">
                <a:solidFill>
                  <a:schemeClr val="bg1"/>
                </a:solidFill>
              </a:defRPr>
            </a:lvl3pPr>
            <a:lvl4pPr marL="2057400" indent="0">
              <a:lnSpc>
                <a:spcPct val="140000"/>
              </a:lnSpc>
              <a:spcBef>
                <a:spcPts val="1500"/>
              </a:spcBef>
              <a:buNone/>
              <a:defRPr sz="2700">
                <a:solidFill>
                  <a:schemeClr val="bg1"/>
                </a:solidFill>
              </a:defRPr>
            </a:lvl4pPr>
            <a:lvl5pPr marL="2743200" indent="0">
              <a:lnSpc>
                <a:spcPct val="140000"/>
              </a:lnSpc>
              <a:spcBef>
                <a:spcPts val="1500"/>
              </a:spcBef>
              <a:buNone/>
              <a:defRPr sz="27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0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87025" y="730527"/>
            <a:ext cx="6269355" cy="5066031"/>
          </a:xfrm>
        </p:spPr>
        <p:txBody>
          <a:bodyPr anchor="b">
            <a:noAutofit/>
          </a:bodyPr>
          <a:lstStyle>
            <a:lvl1pPr algn="l">
              <a:defRPr sz="5400" spc="22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836727" cy="10287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885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87025" y="731521"/>
            <a:ext cx="6269355" cy="5065037"/>
          </a:xfrm>
        </p:spPr>
        <p:txBody>
          <a:bodyPr anchor="b">
            <a:noAutofit/>
          </a:bodyPr>
          <a:lstStyle>
            <a:lvl1pPr algn="l">
              <a:defRPr sz="5400" spc="22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86001" y="1"/>
            <a:ext cx="1689417" cy="3768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7620"/>
            <a:ext cx="9864437" cy="10308908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909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477" y="402541"/>
            <a:ext cx="10932423" cy="3181766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983582" y="4144618"/>
            <a:ext cx="10932318" cy="511057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1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14500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644562" y="-38101"/>
            <a:ext cx="4643438" cy="10325102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38104"/>
            <a:ext cx="1815860" cy="3072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0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73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87025" y="609601"/>
            <a:ext cx="6269355" cy="5186957"/>
          </a:xfrm>
        </p:spPr>
        <p:txBody>
          <a:bodyPr anchor="b">
            <a:noAutofit/>
          </a:bodyPr>
          <a:lstStyle>
            <a:lvl1pPr algn="l">
              <a:defRPr sz="5400" spc="22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243013"/>
            <a:ext cx="8815388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38678" y="0"/>
            <a:ext cx="6140450" cy="58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0550" y="853442"/>
            <a:ext cx="12630150" cy="2671290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00550" y="4195883"/>
            <a:ext cx="5886450" cy="696749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00551" y="4877394"/>
            <a:ext cx="5915441" cy="485139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14500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115260" y="4195883"/>
            <a:ext cx="5915441" cy="696749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115260" y="4877393"/>
            <a:ext cx="5915441" cy="485139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14500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389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1680" y="838202"/>
            <a:ext cx="14929962" cy="2671290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44726" y="0"/>
            <a:ext cx="11643275" cy="4132221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1680" y="4441316"/>
            <a:ext cx="4084320" cy="526926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011680" y="5088053"/>
            <a:ext cx="4084320" cy="4360746"/>
          </a:xfrm>
        </p:spPr>
        <p:txBody>
          <a:bodyPr tIns="0">
            <a:normAutofit/>
          </a:bodyPr>
          <a:lstStyle>
            <a:lvl1pPr marL="425196" indent="-425196">
              <a:lnSpc>
                <a:spcPct val="100000"/>
              </a:lnSpc>
              <a:buFont typeface="+mj-lt"/>
              <a:buAutoNum type="arabicPeriod"/>
              <a:defRPr sz="2700" b="0" spc="75" baseline="0"/>
            </a:lvl1pPr>
            <a:lvl2pPr marL="850392" indent="-51435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2700" spc="75" baseline="0"/>
            </a:lvl2pPr>
            <a:lvl3pPr marL="1275588" indent="-514350">
              <a:lnSpc>
                <a:spcPct val="100000"/>
              </a:lnSpc>
              <a:spcBef>
                <a:spcPts val="1500"/>
              </a:spcBef>
              <a:buFont typeface="+mj-lt"/>
              <a:buAutoNum type="arabicParenR"/>
              <a:defRPr sz="2700" spc="75" baseline="0"/>
            </a:lvl3pPr>
            <a:lvl4pPr marL="1563624" indent="-514350">
              <a:lnSpc>
                <a:spcPct val="100000"/>
              </a:lnSpc>
              <a:spcBef>
                <a:spcPts val="1500"/>
              </a:spcBef>
              <a:buFont typeface="+mj-lt"/>
              <a:buAutoNum type="alphaLcParenR"/>
              <a:defRPr sz="2700" spc="75" baseline="0"/>
            </a:lvl4pPr>
            <a:lvl5pPr marL="1611630" indent="-600075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132322" y="4441316"/>
            <a:ext cx="8275320" cy="526926"/>
          </a:xfrm>
        </p:spPr>
        <p:txBody>
          <a:bodyPr anchor="t">
            <a:norm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132322" y="4987289"/>
            <a:ext cx="8260080" cy="454723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14500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000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902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641274" y="1"/>
            <a:ext cx="2618510" cy="584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5312" y="2507458"/>
            <a:ext cx="8826041" cy="1807368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2345" y="-13716"/>
            <a:ext cx="8222933" cy="10314432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8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80587" y="5491161"/>
            <a:ext cx="8860764" cy="380523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2821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44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2" y="1343025"/>
            <a:ext cx="4871493" cy="2876550"/>
          </a:xfrm>
        </p:spPr>
        <p:txBody>
          <a:bodyPr>
            <a:normAutofit/>
          </a:bodyPr>
          <a:lstStyle>
            <a:lvl1pPr algn="l">
              <a:defRPr lang="en-US" sz="36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7300" y="4219574"/>
            <a:ext cx="4871493" cy="485774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2821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24594" y="1343891"/>
            <a:ext cx="10706106" cy="7673834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423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3491346" cy="2258292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352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505788"/>
            <a:ext cx="8482796" cy="2996801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300" y="4057766"/>
            <a:ext cx="8600658" cy="673485"/>
          </a:xfrm>
        </p:spPr>
        <p:txBody>
          <a:bodyPr anchor="ctr">
            <a:no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299" y="4731249"/>
            <a:ext cx="8600660" cy="4549100"/>
          </a:xfrm>
        </p:spPr>
        <p:txBody>
          <a:bodyPr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700" spc="75" baseline="0"/>
            </a:lvl1pPr>
            <a:lvl2pPr marL="11144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700" spc="75" baseline="0"/>
            </a:lvl2pPr>
            <a:lvl3pPr marL="18002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700" spc="75" baseline="0"/>
            </a:lvl3pPr>
            <a:lvl4pPr marL="24860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700" spc="75" baseline="0"/>
            </a:lvl4pPr>
            <a:lvl5pPr marL="31718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830663" y="4057766"/>
            <a:ext cx="5915441" cy="673484"/>
          </a:xfrm>
        </p:spPr>
        <p:txBody>
          <a:bodyPr anchor="ctr">
            <a:noAutofit/>
          </a:bodyPr>
          <a:lstStyle>
            <a:lvl1pPr marL="0" indent="0">
              <a:buNone/>
              <a:defRPr lang="en-US" sz="2700" b="1" kern="1200" spc="75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830661" y="4747301"/>
            <a:ext cx="5915441" cy="4549100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2821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5979" y="9534526"/>
            <a:ext cx="6172200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9462654" y="-17"/>
            <a:ext cx="8825346" cy="35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75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3886200" cy="1541859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530326"/>
            <a:ext cx="15773400" cy="1988345"/>
          </a:xfrm>
        </p:spPr>
        <p:txBody>
          <a:bodyPr anchor="b">
            <a:normAutofit/>
          </a:bodyPr>
          <a:lstStyle>
            <a:lvl1pPr algn="ctr"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57300" y="3167072"/>
            <a:ext cx="15773400" cy="5356445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730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800" y="2423605"/>
            <a:ext cx="6269355" cy="2287103"/>
          </a:xfrm>
        </p:spPr>
        <p:txBody>
          <a:bodyPr anchor="b">
            <a:noAutofit/>
          </a:bodyPr>
          <a:lstStyle>
            <a:lvl1pPr algn="l">
              <a:defRPr sz="5400" spc="22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800" y="4857155"/>
            <a:ext cx="6269355" cy="427527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700" spc="75" baseline="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765407" cy="10287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0" y="9534526"/>
            <a:ext cx="6269355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69143" y="9534526"/>
            <a:ext cx="2661557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0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609600" y="571500"/>
            <a:ext cx="16154400" cy="3429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2100" b="1" i="0" cap="all" spc="18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09600" y="1600200"/>
            <a:ext cx="16154400" cy="754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434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09600" y="1600200"/>
            <a:ext cx="7772400" cy="7543800"/>
          </a:xfrm>
        </p:spPr>
        <p:txBody>
          <a:bodyPr spcCol="0"/>
          <a:lstStyle>
            <a:lvl1pPr>
              <a:defRPr sz="21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991600" y="1600200"/>
            <a:ext cx="7772400" cy="7543800"/>
          </a:xfrm>
        </p:spPr>
        <p:txBody>
          <a:bodyPr spcCol="0"/>
          <a:lstStyle>
            <a:lvl1pPr>
              <a:defRPr sz="21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609600" y="571500"/>
            <a:ext cx="16154400" cy="3429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2100" b="1" i="0" cap="all" spc="18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840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94781" y="9787649"/>
            <a:ext cx="2342544" cy="369332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1" y="9767173"/>
            <a:ext cx="15394784" cy="41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7430750" y="788726"/>
            <a:ext cx="857250" cy="738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7737326" y="9767173"/>
            <a:ext cx="550674" cy="41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16475" y="884213"/>
            <a:ext cx="628650" cy="547688"/>
          </a:xfrm>
        </p:spPr>
        <p:txBody>
          <a:bodyPr/>
          <a:lstStyle>
            <a:lvl1pPr algn="ctr">
              <a:defRPr sz="15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501190" y="9866117"/>
            <a:ext cx="1626860" cy="212397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922390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94781" y="9787649"/>
            <a:ext cx="2342544" cy="369332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1" y="9767173"/>
            <a:ext cx="15394784" cy="41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7430750" y="788726"/>
            <a:ext cx="857250" cy="738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7737326" y="9767173"/>
            <a:ext cx="550674" cy="41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16475" y="884213"/>
            <a:ext cx="628650" cy="547688"/>
          </a:xfrm>
        </p:spPr>
        <p:txBody>
          <a:bodyPr/>
          <a:lstStyle>
            <a:lvl1pPr algn="ctr">
              <a:defRPr sz="15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501190" y="9866117"/>
            <a:ext cx="1626860" cy="212397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08343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4" r:id="rId12"/>
    <p:sldLayoutId id="2147483705" r:id="rId13"/>
    <p:sldLayoutId id="2147483706" r:id="rId14"/>
    <p:sldLayoutId id="2147483707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6" r:id="rId17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chaitanya.pallamreddy/viz/TuitionFeeVsMedianIncome/Dashboard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chaitanya.pallamreddy/viz/TuitionFeeVsMedianIncome/Dashboard1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DBAA1D-B728-974D-61F8-8A08373ACB92}"/>
              </a:ext>
            </a:extLst>
          </p:cNvPr>
          <p:cNvSpPr txBox="1"/>
          <p:nvPr/>
        </p:nvSpPr>
        <p:spPr>
          <a:xfrm>
            <a:off x="6967041" y="8267700"/>
            <a:ext cx="4342683" cy="1800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371600"/>
            <a:r>
              <a:rPr lang="en-US" sz="3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</a:rPr>
              <a:t>TEAM KAIZEN</a:t>
            </a:r>
          </a:p>
          <a:p>
            <a:pPr algn="ctr" defTabSz="1371600"/>
            <a:r>
              <a:rPr lang="en-US" sz="3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</a:rPr>
              <a:t>Prof. F Brett Berlin</a:t>
            </a:r>
          </a:p>
          <a:p>
            <a:pPr algn="ctr" defTabSz="1371600"/>
            <a:r>
              <a:rPr lang="en-US" sz="3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</a:rPr>
              <a:t>DEAN690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4EB74-19DD-C7C5-4487-F8A04FB89837}"/>
              </a:ext>
            </a:extLst>
          </p:cNvPr>
          <p:cNvSpPr txBox="1">
            <a:spLocks/>
          </p:cNvSpPr>
          <p:nvPr/>
        </p:nvSpPr>
        <p:spPr>
          <a:xfrm>
            <a:off x="3195472" y="6652178"/>
            <a:ext cx="11885820" cy="1636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137160" tIns="68580" rIns="137160" bIns="6858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371600"/>
            <a:r>
              <a:rPr lang="en-US" sz="3750" cap="non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  <a:ea typeface="+mj-lt"/>
                <a:cs typeface="+mj-lt"/>
              </a:rPr>
              <a:t>Balancing the Scales: Navigating College Affordability in Contrast to U.S. Median Household Income</a:t>
            </a:r>
            <a:br>
              <a:rPr lang="en-US" sz="3750" cap="non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  <a:ea typeface="+mj-lt"/>
                <a:cs typeface="+mj-lt"/>
              </a:rPr>
            </a:br>
            <a:br>
              <a:rPr lang="en-US" sz="3750" cap="non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  <a:ea typeface="+mj-lt"/>
                <a:cs typeface="+mj-lt"/>
              </a:rPr>
            </a:br>
            <a:br>
              <a:rPr lang="en-US" sz="3750" cap="non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enorite"/>
                <a:ea typeface="+mj-lt"/>
                <a:cs typeface="+mj-lt"/>
              </a:rPr>
            </a:br>
            <a:endParaRPr lang="en-US" sz="375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407518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CC1A5-9F42-AFBA-A044-CB7E9C24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47" y="-146938"/>
            <a:ext cx="8482796" cy="967412"/>
          </a:xfr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Exploratory data analysis</a:t>
            </a:r>
          </a:p>
        </p:txBody>
      </p:sp>
      <p:pic>
        <p:nvPicPr>
          <p:cNvPr id="9" name="Content Placeholder 6" descr="A graph of blue bars&#10;&#10;Description automatically generated">
            <a:extLst>
              <a:ext uri="{FF2B5EF4-FFF2-40B4-BE49-F238E27FC236}">
                <a16:creationId xmlns:a16="http://schemas.microsoft.com/office/drawing/2014/main" id="{E2BCEF2B-0582-DB52-93DF-A0A61BC707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r="201" b="1"/>
          <a:stretch/>
        </p:blipFill>
        <p:spPr bwMode="auto">
          <a:xfrm>
            <a:off x="-225752" y="814856"/>
            <a:ext cx="18508407" cy="944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653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rainbow colored line in a black frame&#10;&#10;Description automatically generated">
            <a:extLst>
              <a:ext uri="{FF2B5EF4-FFF2-40B4-BE49-F238E27FC236}">
                <a16:creationId xmlns:a16="http://schemas.microsoft.com/office/drawing/2014/main" id="{0573822C-1976-34CD-5AC8-E57B91795C0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67812" y="9197"/>
            <a:ext cx="9775639" cy="1046786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7749A-5AB1-1652-5B75-504A495B7E37}"/>
              </a:ext>
            </a:extLst>
          </p:cNvPr>
          <p:cNvSpPr txBox="1"/>
          <p:nvPr/>
        </p:nvSpPr>
        <p:spPr>
          <a:xfrm>
            <a:off x="2038767" y="4247732"/>
            <a:ext cx="417069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Exploratory Data Analysis</a:t>
            </a:r>
          </a:p>
          <a:p>
            <a:endParaRPr lang="en-US" sz="2500"/>
          </a:p>
          <a:p>
            <a:r>
              <a:rPr lang="en-US" sz="2500"/>
              <a:t>Institutions per state , in </a:t>
            </a:r>
            <a:r>
              <a:rPr lang="en-US" sz="2500" err="1"/>
              <a:t>cronological</a:t>
            </a:r>
            <a:r>
              <a:rPr lang="en-US" sz="2500"/>
              <a:t> order.</a:t>
            </a:r>
          </a:p>
        </p:txBody>
      </p:sp>
    </p:spTree>
    <p:extLst>
      <p:ext uri="{BB962C8B-B14F-4D97-AF65-F5344CB8AC3E}">
        <p14:creationId xmlns:p14="http://schemas.microsoft.com/office/powerpoint/2010/main" val="62111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1A5EA77-D09B-8A8A-0B0E-3C14FDA7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483" y="1723862"/>
            <a:ext cx="10050517" cy="6484554"/>
          </a:xfrm>
          <a:prstGeom prst="rect">
            <a:avLst/>
          </a:prstGeom>
        </p:spPr>
      </p:pic>
      <p:pic>
        <p:nvPicPr>
          <p:cNvPr id="13" name="Picture 12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B7B1BA1B-A0A9-1C17-C04D-EC75579B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3" y="1232338"/>
            <a:ext cx="7964214" cy="78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lines and numbers">
            <a:extLst>
              <a:ext uri="{FF2B5EF4-FFF2-40B4-BE49-F238E27FC236}">
                <a16:creationId xmlns:a16="http://schemas.microsoft.com/office/drawing/2014/main" id="{4F281CB3-7A7D-88A0-CF70-CE46265A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7" y="592644"/>
            <a:ext cx="15316968" cy="8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999926" y="-3999282"/>
            <a:ext cx="10287000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7" y="0"/>
            <a:ext cx="13606269" cy="10286358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237" y="-2528760"/>
            <a:ext cx="7341846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2232D-F7EB-ECE2-9C66-900F3F5F1634}"/>
              </a:ext>
            </a:extLst>
          </p:cNvPr>
          <p:cNvSpPr>
            <a:spLocks/>
          </p:cNvSpPr>
          <p:nvPr/>
        </p:nvSpPr>
        <p:spPr>
          <a:xfrm>
            <a:off x="864146" y="359230"/>
            <a:ext cx="16548824" cy="547445"/>
          </a:xfrm>
          <a:prstGeom prst="rect">
            <a:avLst/>
          </a:prstGeom>
        </p:spPr>
        <p:txBody>
          <a:bodyPr lIns="137160" tIns="68580" rIns="137160" bIns="68580" anchor="t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/>
              <a:t>Tuition Fees Relative to Household Median Income </a:t>
            </a: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6C3EE655-E983-B550-D511-0AE1F5F1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9" y="1021006"/>
            <a:ext cx="16533677" cy="8244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52714-572F-80E0-A6C5-E9725AB4897F}"/>
              </a:ext>
            </a:extLst>
          </p:cNvPr>
          <p:cNvSpPr txBox="1"/>
          <p:nvPr/>
        </p:nvSpPr>
        <p:spPr>
          <a:xfrm>
            <a:off x="1050428" y="9448790"/>
            <a:ext cx="161762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https://public.tableau.com/app/profile/chaitanya.pallamreddy/viz/TuitionFeeVsMedianIncome/Dashboard1</a:t>
            </a:r>
            <a:r>
              <a:rPr lang="en-US" sz="405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226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999926" y="-3999282"/>
            <a:ext cx="10287000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7" y="0"/>
            <a:ext cx="13606269" cy="10286358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237" y="-2528760"/>
            <a:ext cx="7341846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3FD7B-4B30-631F-B52C-2EF4D0A8D35F}"/>
              </a:ext>
            </a:extLst>
          </p:cNvPr>
          <p:cNvSpPr>
            <a:spLocks/>
          </p:cNvSpPr>
          <p:nvPr/>
        </p:nvSpPr>
        <p:spPr>
          <a:xfrm>
            <a:off x="696686" y="320694"/>
            <a:ext cx="16910828" cy="805038"/>
          </a:xfrm>
          <a:prstGeom prst="rect">
            <a:avLst/>
          </a:prstGeom>
        </p:spPr>
        <p:txBody>
          <a:bodyPr lIns="137160" tIns="68580" rIns="137160" bIns="68580" anchor="t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/>
              <a:t>Top 10 Universities in each State </a:t>
            </a:r>
          </a:p>
        </p:txBody>
      </p:sp>
      <p:pic>
        <p:nvPicPr>
          <p:cNvPr id="4" name="Picture 3" descr="A map of the united states with different colored bars&#10;&#10;Description automatically generated">
            <a:extLst>
              <a:ext uri="{FF2B5EF4-FFF2-40B4-BE49-F238E27FC236}">
                <a16:creationId xmlns:a16="http://schemas.microsoft.com/office/drawing/2014/main" id="{07C05852-F68A-0F7B-7C08-BCAE9F42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5" y="911551"/>
            <a:ext cx="16906289" cy="8463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1263B-755F-A737-4F6C-4481742E8ACF}"/>
              </a:ext>
            </a:extLst>
          </p:cNvPr>
          <p:cNvSpPr txBox="1"/>
          <p:nvPr/>
        </p:nvSpPr>
        <p:spPr>
          <a:xfrm>
            <a:off x="1066240" y="9553584"/>
            <a:ext cx="161762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https://public.tableau.com/app/profile/chaitanya.pallamreddy/viz/TuitionFeeVsMedianIncome/Dashboard1</a:t>
            </a:r>
            <a:r>
              <a:rPr lang="en-US" sz="405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3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-638022" y="309563"/>
            <a:ext cx="19566441" cy="0"/>
          </a:xfrm>
          <a:prstGeom prst="line">
            <a:avLst/>
          </a:prstGeom>
          <a:ln w="38100" cap="flat">
            <a:solidFill>
              <a:srgbClr val="BCCBC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7355756" y="561016"/>
            <a:ext cx="1072531" cy="1073873"/>
          </a:xfrm>
          <a:custGeom>
            <a:avLst/>
            <a:gdLst/>
            <a:ahLst/>
            <a:cxnLst/>
            <a:rect l="l" t="t" r="r" b="b"/>
            <a:pathLst>
              <a:path w="1072531" h="1073873">
                <a:moveTo>
                  <a:pt x="0" y="0"/>
                </a:moveTo>
                <a:lnTo>
                  <a:pt x="1072531" y="0"/>
                </a:lnTo>
                <a:lnTo>
                  <a:pt x="1072531" y="1073873"/>
                </a:lnTo>
                <a:lnTo>
                  <a:pt x="0" y="107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86972" y="9314550"/>
            <a:ext cx="881777" cy="838790"/>
          </a:xfrm>
          <a:custGeom>
            <a:avLst/>
            <a:gdLst/>
            <a:ahLst/>
            <a:cxnLst/>
            <a:rect l="l" t="t" r="r" b="b"/>
            <a:pathLst>
              <a:path w="881777" h="838790">
                <a:moveTo>
                  <a:pt x="0" y="0"/>
                </a:moveTo>
                <a:lnTo>
                  <a:pt x="881777" y="0"/>
                </a:lnTo>
                <a:lnTo>
                  <a:pt x="881777" y="838790"/>
                </a:lnTo>
                <a:lnTo>
                  <a:pt x="0" y="83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93988" y="569741"/>
            <a:ext cx="600253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3B4A52"/>
                </a:solidFill>
                <a:latin typeface="Garet ExtraBold"/>
              </a:rPr>
              <a:t>Machine Learning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EFAE5681-7931-ABD0-F35F-AE5934B4435E}"/>
              </a:ext>
            </a:extLst>
          </p:cNvPr>
          <p:cNvSpPr txBox="1">
            <a:spLocks/>
          </p:cNvSpPr>
          <p:nvPr/>
        </p:nvSpPr>
        <p:spPr>
          <a:xfrm>
            <a:off x="578509" y="1180278"/>
            <a:ext cx="5733772" cy="44899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Time Series Forecasting using ARIMA model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275315C-BAEC-1EFA-5382-D11ACBC6B3D1}"/>
              </a:ext>
            </a:extLst>
          </p:cNvPr>
          <p:cNvSpPr txBox="1">
            <a:spLocks/>
          </p:cNvSpPr>
          <p:nvPr/>
        </p:nvSpPr>
        <p:spPr>
          <a:xfrm>
            <a:off x="981074" y="3297041"/>
            <a:ext cx="5733773" cy="303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8367AB5C-1442-7C7E-0C4F-687F55CF0466}"/>
              </a:ext>
            </a:extLst>
          </p:cNvPr>
          <p:cNvSpPr txBox="1"/>
          <p:nvPr/>
        </p:nvSpPr>
        <p:spPr>
          <a:xfrm>
            <a:off x="347751" y="2109633"/>
            <a:ext cx="5670888" cy="28931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ea typeface="+mn-lt"/>
                <a:cs typeface="+mn-lt"/>
              </a:rPr>
              <a:t>Data Preprocessing:</a:t>
            </a:r>
            <a:endParaRPr lang="en-US" sz="2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Index Setting:</a:t>
            </a:r>
            <a:r>
              <a:rPr lang="en-US" sz="2200" dirty="0">
                <a:ea typeface="+mn-lt"/>
                <a:cs typeface="+mn-lt"/>
              </a:rPr>
              <a:t> Set the 'Year' as the datetime index to facilitate time series analysis.</a:t>
            </a:r>
            <a:endParaRPr lang="en-US" sz="2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Time Formatting:</a:t>
            </a:r>
            <a:r>
              <a:rPr lang="en-US" sz="2200" dirty="0">
                <a:ea typeface="+mn-lt"/>
                <a:cs typeface="+mn-lt"/>
              </a:rPr>
              <a:t> Converted 'Year' column to datetime format.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C0DD7256-817E-28BA-77B4-CDE866F2ED96}"/>
              </a:ext>
            </a:extLst>
          </p:cNvPr>
          <p:cNvSpPr txBox="1"/>
          <p:nvPr/>
        </p:nvSpPr>
        <p:spPr>
          <a:xfrm>
            <a:off x="6371921" y="2149710"/>
            <a:ext cx="5663045" cy="21236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ea typeface="+mn-lt"/>
                <a:cs typeface="+mn-lt"/>
              </a:rPr>
              <a:t>Parameter Selection: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200" b="1" dirty="0">
                <a:latin typeface="Arial"/>
                <a:cs typeface="Arial"/>
              </a:rPr>
              <a:t>Statistical Tests:</a:t>
            </a:r>
            <a:r>
              <a:rPr lang="en-US" sz="2200" dirty="0">
                <a:latin typeface="Arial"/>
                <a:cs typeface="Arial"/>
              </a:rPr>
              <a:t> Used the Augmented Dickey-Fuller test to confirm stationarity of the data, indicating d=0..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200" b="1" dirty="0">
                <a:latin typeface="Arial"/>
                <a:cs typeface="Arial"/>
              </a:rPr>
              <a:t>ACF and PACF Analysis:</a:t>
            </a:r>
            <a:r>
              <a:rPr lang="en-US" sz="2200" dirty="0">
                <a:latin typeface="Arial"/>
                <a:cs typeface="Arial"/>
              </a:rPr>
              <a:t> to determine p=1 and q=1.</a:t>
            </a:r>
            <a:endParaRPr lang="en-US" sz="2200">
              <a:ea typeface="Calibri"/>
              <a:cs typeface="Calibri"/>
            </a:endParaRPr>
          </a:p>
        </p:txBody>
      </p:sp>
      <p:pic>
        <p:nvPicPr>
          <p:cNvPr id="39" name="Picture 38" descr="A person standing next to a graph&#10;&#10;Description automatically generated">
            <a:extLst>
              <a:ext uri="{FF2B5EF4-FFF2-40B4-BE49-F238E27FC236}">
                <a16:creationId xmlns:a16="http://schemas.microsoft.com/office/drawing/2014/main" id="{10FF5C3D-25EF-7185-4162-F694CFDA5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0569" y="857299"/>
            <a:ext cx="5423338" cy="38412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57A692-1C16-BC7F-9F93-DFB955B5D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42" y="4679896"/>
            <a:ext cx="9672144" cy="5026243"/>
          </a:xfrm>
          <a:prstGeom prst="rect">
            <a:avLst/>
          </a:prstGeom>
        </p:spPr>
      </p:pic>
      <p:pic>
        <p:nvPicPr>
          <p:cNvPr id="41" name="Picture 40" descr="A white text with black numbers and numbers&#10;&#10;Description automatically generated">
            <a:extLst>
              <a:ext uri="{FF2B5EF4-FFF2-40B4-BE49-F238E27FC236}">
                <a16:creationId xmlns:a16="http://schemas.microsoft.com/office/drawing/2014/main" id="{4E9F59B0-79C0-434C-80D8-7DAD6A99D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1863" y="5557839"/>
            <a:ext cx="6686878" cy="41768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A5AA4F-C335-CCC1-3C94-C57C5447B38C}"/>
              </a:ext>
            </a:extLst>
          </p:cNvPr>
          <p:cNvSpPr txBox="1"/>
          <p:nvPr/>
        </p:nvSpPr>
        <p:spPr>
          <a:xfrm>
            <a:off x="11087816" y="5134543"/>
            <a:ext cx="2859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ADF Test Stats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51" y="-205890"/>
            <a:ext cx="7253532" cy="1767537"/>
          </a:xfrm>
        </p:spPr>
        <p:txBody>
          <a:bodyPr anchor="b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Machine Learning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451" y="1556105"/>
            <a:ext cx="8600658" cy="673485"/>
          </a:xfr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Time Series Forecasting using ARIMA model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299" y="4731250"/>
            <a:ext cx="8600660" cy="4549100"/>
          </a:xfrm>
        </p:spPr>
        <p:txBody>
          <a:bodyPr vert="horz" lIns="137160" tIns="68580" rIns="137160" bIns="68580" rtlCol="0"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325" y="2575660"/>
            <a:ext cx="5915441" cy="673484"/>
          </a:xfr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Forecasted Results</a:t>
            </a:r>
          </a:p>
        </p:txBody>
      </p:sp>
      <p:pic>
        <p:nvPicPr>
          <p:cNvPr id="8" name="Content Placeholder 7" descr="A cartoon of a person wearing a green shirt and white pants&#10;&#10;Description automatically generated">
            <a:extLst>
              <a:ext uri="{FF2B5EF4-FFF2-40B4-BE49-F238E27FC236}">
                <a16:creationId xmlns:a16="http://schemas.microsoft.com/office/drawing/2014/main" id="{104C16EE-75E2-E862-A632-834AFFAE7C5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4801148" y="3252307"/>
            <a:ext cx="3659903" cy="10106445"/>
          </a:xfrm>
        </p:spPr>
      </p:pic>
      <p:pic>
        <p:nvPicPr>
          <p:cNvPr id="3" name="Picture 2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35295AD6-46BE-5553-1A1A-7E3A91F8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5" y="2907423"/>
            <a:ext cx="13750158" cy="69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713EE199-6742-C8F8-3123-785F5047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15" y="2567811"/>
            <a:ext cx="11985733" cy="6964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726A6-FACD-FE74-2AE6-F4F9D5A22E4E}"/>
              </a:ext>
            </a:extLst>
          </p:cNvPr>
          <p:cNvSpPr txBox="1"/>
          <p:nvPr/>
        </p:nvSpPr>
        <p:spPr>
          <a:xfrm>
            <a:off x="7275428" y="1134042"/>
            <a:ext cx="85062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Forecasted Tuition for the upcoming decade using ARIMA Time series Forecasting</a:t>
            </a:r>
          </a:p>
        </p:txBody>
      </p:sp>
      <p:grpSp>
        <p:nvGrpSpPr>
          <p:cNvPr id="102" name="Group 2">
            <a:extLst>
              <a:ext uri="{FF2B5EF4-FFF2-40B4-BE49-F238E27FC236}">
                <a16:creationId xmlns:a16="http://schemas.microsoft.com/office/drawing/2014/main" id="{0BEEDDA0-F8C7-AC0F-FEE3-4221E827F4D9}"/>
              </a:ext>
            </a:extLst>
          </p:cNvPr>
          <p:cNvGrpSpPr/>
          <p:nvPr/>
        </p:nvGrpSpPr>
        <p:grpSpPr>
          <a:xfrm>
            <a:off x="5272022" y="622278"/>
            <a:ext cx="2010476" cy="2010476"/>
            <a:chOff x="0" y="0"/>
            <a:chExt cx="812800" cy="812800"/>
          </a:xfrm>
        </p:grpSpPr>
        <p:sp>
          <p:nvSpPr>
            <p:cNvPr id="100" name="Freeform 3">
              <a:extLst>
                <a:ext uri="{FF2B5EF4-FFF2-40B4-BE49-F238E27FC236}">
                  <a16:creationId xmlns:a16="http://schemas.microsoft.com/office/drawing/2014/main" id="{F95F9B8D-A7DE-CE15-A575-71CED297C8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id="101" name="TextBox 4">
              <a:extLst>
                <a:ext uri="{FF2B5EF4-FFF2-40B4-BE49-F238E27FC236}">
                  <a16:creationId xmlns:a16="http://schemas.microsoft.com/office/drawing/2014/main" id="{521D6744-2718-E3CE-7D2B-2BD77CFAE3E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04" name="Freeform 16">
            <a:extLst>
              <a:ext uri="{FF2B5EF4-FFF2-40B4-BE49-F238E27FC236}">
                <a16:creationId xmlns:a16="http://schemas.microsoft.com/office/drawing/2014/main" id="{2327230C-D46F-FA6A-1CC0-CBD0259F2F88}"/>
              </a:ext>
            </a:extLst>
          </p:cNvPr>
          <p:cNvSpPr/>
          <p:nvPr/>
        </p:nvSpPr>
        <p:spPr>
          <a:xfrm>
            <a:off x="5831403" y="1215016"/>
            <a:ext cx="881777" cy="838790"/>
          </a:xfrm>
          <a:custGeom>
            <a:avLst/>
            <a:gdLst/>
            <a:ahLst/>
            <a:cxnLst/>
            <a:rect l="l" t="t" r="r" b="b"/>
            <a:pathLst>
              <a:path w="881777" h="838790">
                <a:moveTo>
                  <a:pt x="0" y="0"/>
                </a:moveTo>
                <a:lnTo>
                  <a:pt x="881777" y="0"/>
                </a:lnTo>
                <a:lnTo>
                  <a:pt x="881777" y="838790"/>
                </a:lnTo>
                <a:lnTo>
                  <a:pt x="0" y="83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245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82674">
            <a:off x="12869279" y="2265505"/>
            <a:ext cx="6650726" cy="13301451"/>
          </a:xfrm>
          <a:custGeom>
            <a:avLst/>
            <a:gdLst/>
            <a:ahLst/>
            <a:cxnLst/>
            <a:rect l="l" t="t" r="r" b="b"/>
            <a:pathLst>
              <a:path w="6650726" h="13301451">
                <a:moveTo>
                  <a:pt x="0" y="0"/>
                </a:moveTo>
                <a:lnTo>
                  <a:pt x="6650726" y="0"/>
                </a:lnTo>
                <a:lnTo>
                  <a:pt x="6650726" y="13301451"/>
                </a:lnTo>
                <a:lnTo>
                  <a:pt x="0" y="1330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9044" y="707369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325246" y="1783395"/>
            <a:ext cx="3076557" cy="307655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903" b="-290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15717326">
            <a:off x="525595" y="-4270082"/>
            <a:ext cx="6650726" cy="13301451"/>
          </a:xfrm>
          <a:custGeom>
            <a:avLst/>
            <a:gdLst/>
            <a:ahLst/>
            <a:cxnLst/>
            <a:rect l="l" t="t" r="r" b="b"/>
            <a:pathLst>
              <a:path w="6650726" h="13301451">
                <a:moveTo>
                  <a:pt x="0" y="0"/>
                </a:moveTo>
                <a:lnTo>
                  <a:pt x="6650726" y="0"/>
                </a:lnTo>
                <a:lnTo>
                  <a:pt x="6650726" y="13301452"/>
                </a:lnTo>
                <a:lnTo>
                  <a:pt x="0" y="1330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49702" y="5496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504181" y="-17288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94764" y="1752031"/>
            <a:ext cx="3107921" cy="310792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1219" r="-121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60634" y="1670884"/>
            <a:ext cx="3189068" cy="318906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275434" y="1670884"/>
            <a:ext cx="3189068" cy="318906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07561" y="8679490"/>
            <a:ext cx="3510913" cy="49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oper BT Medium"/>
              </a:rPr>
              <a:t>Sahith Patlori</a:t>
            </a:r>
          </a:p>
        </p:txBody>
      </p:sp>
      <p:sp>
        <p:nvSpPr>
          <p:cNvPr id="19" name="Freeform 19"/>
          <p:cNvSpPr/>
          <p:nvPr/>
        </p:nvSpPr>
        <p:spPr>
          <a:xfrm rot="-7870667">
            <a:off x="14657495" y="723814"/>
            <a:ext cx="1126986" cy="766350"/>
          </a:xfrm>
          <a:custGeom>
            <a:avLst/>
            <a:gdLst/>
            <a:ahLst/>
            <a:cxnLst/>
            <a:rect l="l" t="t" r="r" b="b"/>
            <a:pathLst>
              <a:path w="1126986" h="766350">
                <a:moveTo>
                  <a:pt x="0" y="0"/>
                </a:moveTo>
                <a:lnTo>
                  <a:pt x="1126986" y="0"/>
                </a:lnTo>
                <a:lnTo>
                  <a:pt x="1126986" y="766350"/>
                </a:lnTo>
                <a:lnTo>
                  <a:pt x="0" y="766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7058752" y="9068631"/>
            <a:ext cx="401097" cy="40109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7E47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114218" y="6367527"/>
            <a:ext cx="3189068" cy="3189068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299790" y="6419476"/>
            <a:ext cx="3189068" cy="3189068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5"/>
              <a:stretch>
                <a:fillRect t="-16521" b="-1652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3162967" y="5297367"/>
            <a:ext cx="2852127" cy="83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274">
                <a:solidFill>
                  <a:srgbClr val="FFFFFF"/>
                </a:solidFill>
                <a:latin typeface="Cooper BT Medium"/>
              </a:rPr>
              <a:t>Prasanna  </a:t>
            </a:r>
          </a:p>
          <a:p>
            <a:pPr marL="0" lvl="0" indent="0" algn="ctr">
              <a:lnSpc>
                <a:spcPts val="3411"/>
              </a:lnSpc>
              <a:spcBef>
                <a:spcPct val="0"/>
              </a:spcBef>
            </a:pPr>
            <a:r>
              <a:rPr lang="en-US" sz="2274">
                <a:solidFill>
                  <a:srgbClr val="FFFFFF"/>
                </a:solidFill>
                <a:latin typeface="Cooper BT Medium"/>
              </a:rPr>
              <a:t>Lakshmi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94764" y="5337138"/>
            <a:ext cx="2619435" cy="77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3"/>
              </a:lnSpc>
              <a:spcBef>
                <a:spcPct val="0"/>
              </a:spcBef>
            </a:pPr>
            <a:r>
              <a:rPr lang="en-US" sz="2089">
                <a:solidFill>
                  <a:srgbClr val="FFFFFF"/>
                </a:solidFill>
                <a:latin typeface="Cooper BT Medium"/>
              </a:rPr>
              <a:t>Keerthi Reddy Chintareddy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01715" y="4962842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Scrum Master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32985" y="4981447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Developer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85591" y="4981448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Developer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98206" y="5317775"/>
            <a:ext cx="2614111" cy="83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211">
                <a:solidFill>
                  <a:srgbClr val="FFFFFF"/>
                </a:solidFill>
                <a:latin typeface="Cooper BT Medium"/>
              </a:rPr>
              <a:t>Sai Krishna Marikukala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69398" y="8261025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Developer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4199" y="8261025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Developer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92931" y="8625910"/>
            <a:ext cx="3228057" cy="94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1"/>
              </a:lnSpc>
              <a:spcBef>
                <a:spcPct val="0"/>
              </a:spcBef>
            </a:pPr>
            <a:r>
              <a:rPr lang="en-US" sz="2574">
                <a:solidFill>
                  <a:srgbClr val="FFFFFF"/>
                </a:solidFill>
                <a:latin typeface="Cooper BT Medium"/>
              </a:rPr>
              <a:t>Narasimha Vemuganti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9974" y="5317775"/>
            <a:ext cx="2762461" cy="81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2203">
                <a:solidFill>
                  <a:srgbClr val="FFFFFF"/>
                </a:solidFill>
                <a:latin typeface="Cooper BT Medium"/>
              </a:rPr>
              <a:t>Chaitanya   </a:t>
            </a:r>
            <a:r>
              <a:rPr lang="en-US" sz="2203" err="1">
                <a:solidFill>
                  <a:srgbClr val="FFFFFF"/>
                </a:solidFill>
                <a:latin typeface="Cooper BT Medium"/>
              </a:rPr>
              <a:t>Pallamareddy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7191" y="4980315"/>
            <a:ext cx="3510913" cy="3232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61A1E"/>
                </a:solidFill>
                <a:latin typeface="Muli Bold"/>
              </a:rPr>
              <a:t>Product Owner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B8ED0-B6C1-8F44-1FC7-99E34A608B1D}"/>
              </a:ext>
            </a:extLst>
          </p:cNvPr>
          <p:cNvSpPr txBox="1"/>
          <p:nvPr/>
        </p:nvSpPr>
        <p:spPr>
          <a:xfrm>
            <a:off x="7939582" y="1830054"/>
            <a:ext cx="1384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 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1CD322-42CB-6B41-BF8D-6473912FB8D3}"/>
              </a:ext>
            </a:extLst>
          </p:cNvPr>
          <p:cNvSpPr txBox="1"/>
          <p:nvPr/>
        </p:nvSpPr>
        <p:spPr>
          <a:xfrm>
            <a:off x="8610122" y="200651"/>
            <a:ext cx="63205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cs typeface="Calibri"/>
              </a:rPr>
              <a:t>Our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4CAE-D289-A9D6-254A-DE6365B9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49" y="-9195"/>
            <a:ext cx="14929962" cy="2671290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Predicting Out-of-State Tuition Fees with Linear Regression</a:t>
            </a:r>
          </a:p>
          <a:p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E7EDAEA-BF7D-2F93-F88F-CEE258ECC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492" y="4635410"/>
            <a:ext cx="4084320" cy="526926"/>
          </a:xfrm>
        </p:spPr>
        <p:txBody>
          <a:bodyPr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Evaluation metrics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2327C25-5C88-0AB1-E30E-17ACB014919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-489981" y="5160226"/>
            <a:ext cx="6025263" cy="2081363"/>
          </a:xfr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33DC783-9E4E-7371-8350-4F80FA8CD4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024491" y="3255183"/>
            <a:ext cx="8275320" cy="526926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Forecasted results</a:t>
            </a:r>
          </a:p>
        </p:txBody>
      </p:sp>
      <p:pic>
        <p:nvPicPr>
          <p:cNvPr id="9" name="Content Placeholder 8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DBAD6F19-CBB5-3BB7-8CEA-A22E6A5997B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299209" y="2979162"/>
            <a:ext cx="12292929" cy="6471579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994C2-D876-EA71-3339-3E64AC06D9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5560025" y="9534524"/>
            <a:ext cx="1481328" cy="547688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861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435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1722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9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6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</a:pPr>
            <a:fld id="{A49DFD55-3C28-40EF-9E31-A92D2E4017FF}" type="slidenum">
              <a:rPr lang="en-US" smtClean="0"/>
              <a:pPr>
                <a:spcAft>
                  <a:spcPts val="9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37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8521" y="5590840"/>
            <a:ext cx="6849983" cy="1221590"/>
            <a:chOff x="0" y="0"/>
            <a:chExt cx="1804111" cy="321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111" cy="321736"/>
            </a:xfrm>
            <a:custGeom>
              <a:avLst/>
              <a:gdLst/>
              <a:ahLst/>
              <a:cxnLst/>
              <a:rect l="l" t="t" r="r" b="b"/>
              <a:pathLst>
                <a:path w="1804111" h="321736">
                  <a:moveTo>
                    <a:pt x="0" y="0"/>
                  </a:moveTo>
                  <a:lnTo>
                    <a:pt x="1804111" y="0"/>
                  </a:lnTo>
                  <a:lnTo>
                    <a:pt x="1804111" y="321736"/>
                  </a:lnTo>
                  <a:lnTo>
                    <a:pt x="0" y="321736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4111" cy="359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33832" y="5590840"/>
            <a:ext cx="7862384" cy="1221590"/>
            <a:chOff x="0" y="0"/>
            <a:chExt cx="10483179" cy="162878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701039" cy="1628787"/>
              <a:chOff x="0" y="0"/>
              <a:chExt cx="1323662" cy="32173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23662" cy="321736"/>
              </a:xfrm>
              <a:custGeom>
                <a:avLst/>
                <a:gdLst/>
                <a:ahLst/>
                <a:cxnLst/>
                <a:rect l="l" t="t" r="r" b="b"/>
                <a:pathLst>
                  <a:path w="1323662" h="321736">
                    <a:moveTo>
                      <a:pt x="0" y="0"/>
                    </a:moveTo>
                    <a:lnTo>
                      <a:pt x="1323662" y="0"/>
                    </a:lnTo>
                    <a:lnTo>
                      <a:pt x="1323662" y="321736"/>
                    </a:lnTo>
                    <a:lnTo>
                      <a:pt x="0" y="321736"/>
                    </a:lnTo>
                    <a:close/>
                  </a:path>
                </a:pathLst>
              </a:custGeom>
              <a:solidFill>
                <a:srgbClr val="91A8B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323662" cy="3598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6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68379" y="0"/>
              <a:ext cx="4114800" cy="1628787"/>
              <a:chOff x="0" y="0"/>
              <a:chExt cx="812800" cy="32173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32173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1736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321736"/>
                    </a:lnTo>
                    <a:lnTo>
                      <a:pt x="609600" y="321736"/>
                    </a:lnTo>
                    <a:lnTo>
                      <a:pt x="812800" y="160868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91A8B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698500" cy="3312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-510504" y="5581119"/>
            <a:ext cx="6756464" cy="1231310"/>
            <a:chOff x="0" y="0"/>
            <a:chExt cx="9008619" cy="164174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226479" cy="1641747"/>
              <a:chOff x="0" y="0"/>
              <a:chExt cx="1032391" cy="32429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2391" cy="324296"/>
              </a:xfrm>
              <a:custGeom>
                <a:avLst/>
                <a:gdLst/>
                <a:ahLst/>
                <a:cxnLst/>
                <a:rect l="l" t="t" r="r" b="b"/>
                <a:pathLst>
                  <a:path w="1032391" h="324296">
                    <a:moveTo>
                      <a:pt x="0" y="0"/>
                    </a:moveTo>
                    <a:lnTo>
                      <a:pt x="1032391" y="0"/>
                    </a:lnTo>
                    <a:lnTo>
                      <a:pt x="1032391" y="324296"/>
                    </a:lnTo>
                    <a:lnTo>
                      <a:pt x="0" y="324296"/>
                    </a:lnTo>
                    <a:close/>
                  </a:path>
                </a:pathLst>
              </a:custGeom>
              <a:solidFill>
                <a:srgbClr val="EDEAE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032391" cy="362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6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893819" y="0"/>
              <a:ext cx="4114800" cy="1641747"/>
              <a:chOff x="0" y="0"/>
              <a:chExt cx="812800" cy="32429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3242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4296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324296"/>
                    </a:lnTo>
                    <a:lnTo>
                      <a:pt x="609600" y="324296"/>
                    </a:lnTo>
                    <a:lnTo>
                      <a:pt x="812800" y="162148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EDEAE5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698500" cy="3338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422521" y="5928804"/>
            <a:ext cx="3208113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50" dirty="0">
                <a:solidFill>
                  <a:srgbClr val="546873"/>
                </a:solidFill>
                <a:latin typeface="Nunito Bold"/>
              </a:rPr>
              <a:t>Major issue</a:t>
            </a:r>
            <a:endParaRPr lang="en-US" sz="2899" dirty="0">
              <a:solidFill>
                <a:srgbClr val="546873"/>
              </a:solidFill>
              <a:latin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6034" y="1485858"/>
            <a:ext cx="7326733" cy="70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r>
              <a:rPr lang="en-US" sz="4400" dirty="0">
                <a:solidFill>
                  <a:srgbClr val="3B4A52"/>
                </a:solidFill>
                <a:latin typeface="Garet ExtraBold"/>
              </a:rPr>
              <a:t>Summary</a:t>
            </a:r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397763" y="2554927"/>
            <a:ext cx="10997811" cy="2098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39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This project proposes an interactive dashboard linking tuition hikes to regional median household incomes, empowering stakeholders to advocate for policy changes.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just">
              <a:lnSpc>
                <a:spcPts val="9239"/>
              </a:lnSpc>
              <a:spcBef>
                <a:spcPct val="0"/>
              </a:spcBef>
            </a:pPr>
            <a:endParaRPr lang="en-US" sz="6550" dirty="0">
              <a:solidFill>
                <a:schemeClr val="tx1">
                  <a:lumMod val="50000"/>
                  <a:lumOff val="50000"/>
                </a:schemeClr>
              </a:solidFill>
              <a:latin typeface="Garet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29893" y="4505910"/>
            <a:ext cx="3574253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39"/>
              </a:lnSpc>
              <a:spcBef>
                <a:spcPct val="0"/>
              </a:spcBef>
            </a:pPr>
            <a:r>
              <a:rPr lang="en-US" sz="3200" dirty="0">
                <a:solidFill>
                  <a:srgbClr val="3B4A52"/>
                </a:solidFill>
                <a:latin typeface="Garet ExtraBold"/>
              </a:rPr>
              <a:t>180%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14583" y="5928804"/>
            <a:ext cx="3121671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50" dirty="0">
                <a:solidFill>
                  <a:srgbClr val="EDEAE5"/>
                </a:solidFill>
                <a:latin typeface="Nunito Bold"/>
              </a:rPr>
              <a:t>Statistics</a:t>
            </a:r>
            <a:endParaRPr lang="en-US" sz="2899" u="none" dirty="0">
              <a:solidFill>
                <a:srgbClr val="EDEAE5"/>
              </a:solidFill>
              <a:latin typeface="Nuni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769456" y="5928804"/>
            <a:ext cx="3208113" cy="50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50" dirty="0">
                <a:solidFill>
                  <a:srgbClr val="EDEAE5"/>
                </a:solidFill>
                <a:latin typeface="Nunito Bold"/>
              </a:rPr>
              <a:t>Affects</a:t>
            </a:r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422521" y="7183904"/>
            <a:ext cx="4469026" cy="214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en-US" sz="2300" spc="131" dirty="0">
                <a:solidFill>
                  <a:srgbClr val="546873"/>
                </a:solidFill>
                <a:ea typeface="+mn-lt"/>
                <a:cs typeface="+mn-lt"/>
              </a:rPr>
              <a:t>The research highlights the major issue of rising US higher education tuition rates and their unequal impact on accessibility, especially for socioeconomically deprived persons. </a:t>
            </a:r>
            <a:endParaRPr lang="en-US" dirty="0"/>
          </a:p>
        </p:txBody>
      </p:sp>
      <p:sp>
        <p:nvSpPr>
          <p:cNvPr id="27" name="TextBox 27"/>
          <p:cNvSpPr txBox="1"/>
          <p:nvPr/>
        </p:nvSpPr>
        <p:spPr>
          <a:xfrm>
            <a:off x="7141618" y="7183904"/>
            <a:ext cx="4802760" cy="281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300" spc="13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The NCES reports show that the average total cost for a bachelor's degree has increased by approximately 180% over the past 20 years, confirming the significant rise.</a:t>
            </a:r>
            <a:endParaRPr lang="en-US" sz="2300" spc="131" dirty="0">
              <a:solidFill>
                <a:srgbClr val="546873"/>
              </a:solidFill>
              <a:ea typeface="+mn-lt"/>
              <a:cs typeface="+mn-lt"/>
            </a:endParaRPr>
          </a:p>
          <a:p>
            <a:pPr algn="l">
              <a:lnSpc>
                <a:spcPts val="2793"/>
              </a:lnSpc>
            </a:pPr>
            <a:endParaRPr lang="en-US" sz="2150" spc="131" dirty="0">
              <a:solidFill>
                <a:srgbClr val="546873"/>
              </a:solidFill>
              <a:latin typeface="Nunit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762659" y="7183904"/>
            <a:ext cx="4068545" cy="232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spc="13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This trend raises economic inequality by hindering social mobility. Public budget cuts and institutional actions have escalated costs. </a:t>
            </a:r>
          </a:p>
          <a:p>
            <a:pPr marL="285750" indent="-285750" algn="just">
              <a:spcBef>
                <a:spcPts val="1000"/>
              </a:spcBef>
              <a:buFont typeface="Arial,Sans-Serif"/>
              <a:buChar char="•"/>
            </a:pPr>
            <a:endParaRPr lang="en-US" sz="2000" spc="13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l">
              <a:lnSpc>
                <a:spcPts val="2793"/>
              </a:lnSpc>
            </a:pPr>
            <a:endParaRPr lang="en-US" sz="2150" spc="131" dirty="0">
              <a:solidFill>
                <a:schemeClr val="tx1">
                  <a:lumMod val="50000"/>
                  <a:lumOff val="50000"/>
                </a:schemeClr>
              </a:solidFill>
              <a:latin typeface="Nunito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-638022" y="9654506"/>
            <a:ext cx="19566441" cy="0"/>
          </a:xfrm>
          <a:prstGeom prst="line">
            <a:avLst/>
          </a:prstGeom>
          <a:ln w="38100" cap="flat">
            <a:solidFill>
              <a:srgbClr val="EDEA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-638022" y="464024"/>
            <a:ext cx="19566441" cy="0"/>
          </a:xfrm>
          <a:prstGeom prst="line">
            <a:avLst/>
          </a:prstGeom>
          <a:ln w="38100" cap="flat">
            <a:solidFill>
              <a:srgbClr val="EDEA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A1F677-7C1F-0DA1-F2D1-575EB303FE06}"/>
              </a:ext>
            </a:extLst>
          </p:cNvPr>
          <p:cNvSpPr txBox="1"/>
          <p:nvPr/>
        </p:nvSpPr>
        <p:spPr>
          <a:xfrm>
            <a:off x="12813065" y="4364182"/>
            <a:ext cx="51811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Current total student loan debt is over $1.7 trillion.</a:t>
            </a:r>
            <a:endParaRPr lang="en-US" sz="3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rot="3295277">
            <a:off x="3003018" y="4921636"/>
            <a:ext cx="1307228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3273984">
            <a:off x="1574381" y="6753758"/>
            <a:ext cx="3106601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3273984">
            <a:off x="6486455" y="6753758"/>
            <a:ext cx="3106601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3273984">
            <a:off x="11387511" y="6753758"/>
            <a:ext cx="3106601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3295277">
            <a:off x="7905166" y="4921636"/>
            <a:ext cx="1307228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3295277">
            <a:off x="12807314" y="4921636"/>
            <a:ext cx="1307228" cy="0"/>
          </a:xfrm>
          <a:prstGeom prst="line">
            <a:avLst/>
          </a:prstGeom>
          <a:ln w="38100" cap="flat">
            <a:solidFill>
              <a:srgbClr val="798F9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3289109" y="7322979"/>
            <a:ext cx="32081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3B4A52"/>
                </a:solidFill>
                <a:latin typeface="Nunito Bold"/>
              </a:rPr>
              <a:t>2028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8665" y="540569"/>
            <a:ext cx="7174912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FUTURE ROADMAP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90778" y="4396947"/>
            <a:ext cx="765360" cy="2091233"/>
            <a:chOff x="0" y="0"/>
            <a:chExt cx="1020480" cy="2788311"/>
          </a:xfrm>
        </p:grpSpPr>
        <p:sp>
          <p:nvSpPr>
            <p:cNvPr id="19" name="AutoShape 19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6692926" y="4396947"/>
            <a:ext cx="765360" cy="2091233"/>
            <a:chOff x="0" y="0"/>
            <a:chExt cx="1020480" cy="2788311"/>
          </a:xfrm>
        </p:grpSpPr>
        <p:sp>
          <p:nvSpPr>
            <p:cNvPr id="22" name="AutoShape 22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595074" y="4396947"/>
            <a:ext cx="765360" cy="2091233"/>
            <a:chOff x="0" y="0"/>
            <a:chExt cx="1020480" cy="2788311"/>
          </a:xfrm>
        </p:grpSpPr>
        <p:sp>
          <p:nvSpPr>
            <p:cNvPr id="25" name="AutoShape 25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2536103" y="4396947"/>
            <a:ext cx="765360" cy="2091233"/>
            <a:chOff x="0" y="0"/>
            <a:chExt cx="1020480" cy="2788311"/>
          </a:xfrm>
        </p:grpSpPr>
        <p:sp>
          <p:nvSpPr>
            <p:cNvPr id="28" name="AutoShape 28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7438251" y="4396947"/>
            <a:ext cx="765360" cy="2091233"/>
            <a:chOff x="0" y="0"/>
            <a:chExt cx="1020480" cy="2788311"/>
          </a:xfrm>
        </p:grpSpPr>
        <p:sp>
          <p:nvSpPr>
            <p:cNvPr id="31" name="AutoShape 31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2340400" y="4396947"/>
            <a:ext cx="765360" cy="2091233"/>
            <a:chOff x="0" y="0"/>
            <a:chExt cx="1020480" cy="2788311"/>
          </a:xfrm>
        </p:grpSpPr>
        <p:sp>
          <p:nvSpPr>
            <p:cNvPr id="34" name="AutoShape 34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3939163" y="4396947"/>
            <a:ext cx="765360" cy="2091233"/>
            <a:chOff x="0" y="0"/>
            <a:chExt cx="1020480" cy="2788311"/>
          </a:xfrm>
        </p:grpSpPr>
        <p:sp>
          <p:nvSpPr>
            <p:cNvPr id="37" name="AutoShape 37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8841311" y="4396947"/>
            <a:ext cx="765360" cy="2091233"/>
            <a:chOff x="0" y="0"/>
            <a:chExt cx="1020480" cy="2788311"/>
          </a:xfrm>
        </p:grpSpPr>
        <p:sp>
          <p:nvSpPr>
            <p:cNvPr id="40" name="AutoShape 40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3743460" y="4396947"/>
            <a:ext cx="765360" cy="2091233"/>
            <a:chOff x="0" y="0"/>
            <a:chExt cx="1020480" cy="2788311"/>
          </a:xfrm>
        </p:grpSpPr>
        <p:sp>
          <p:nvSpPr>
            <p:cNvPr id="43" name="AutoShape 43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5316044" y="4396947"/>
            <a:ext cx="765360" cy="2091233"/>
            <a:chOff x="0" y="0"/>
            <a:chExt cx="1020480" cy="2788311"/>
          </a:xfrm>
        </p:grpSpPr>
        <p:sp>
          <p:nvSpPr>
            <p:cNvPr id="46" name="AutoShape 46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0218193" y="4396947"/>
            <a:ext cx="765360" cy="2091233"/>
            <a:chOff x="0" y="0"/>
            <a:chExt cx="1020480" cy="2788311"/>
          </a:xfrm>
        </p:grpSpPr>
        <p:sp>
          <p:nvSpPr>
            <p:cNvPr id="49" name="AutoShape 49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1" name="Group 51"/>
          <p:cNvGrpSpPr/>
          <p:nvPr/>
        </p:nvGrpSpPr>
        <p:grpSpPr>
          <a:xfrm>
            <a:off x="15120341" y="4396947"/>
            <a:ext cx="765360" cy="2091233"/>
            <a:chOff x="0" y="0"/>
            <a:chExt cx="1020480" cy="2788311"/>
          </a:xfrm>
        </p:grpSpPr>
        <p:sp>
          <p:nvSpPr>
            <p:cNvPr id="52" name="AutoShape 52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4550684" y="4396947"/>
            <a:ext cx="765360" cy="2091233"/>
            <a:chOff x="0" y="0"/>
            <a:chExt cx="1020480" cy="2788311"/>
          </a:xfrm>
        </p:grpSpPr>
        <p:sp>
          <p:nvSpPr>
            <p:cNvPr id="55" name="AutoShape 55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7" name="Group 57"/>
          <p:cNvGrpSpPr/>
          <p:nvPr/>
        </p:nvGrpSpPr>
        <p:grpSpPr>
          <a:xfrm>
            <a:off x="9452832" y="4396947"/>
            <a:ext cx="765360" cy="2091233"/>
            <a:chOff x="0" y="0"/>
            <a:chExt cx="1020480" cy="2788311"/>
          </a:xfrm>
        </p:grpSpPr>
        <p:sp>
          <p:nvSpPr>
            <p:cNvPr id="58" name="AutoShape 58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4354981" y="4396947"/>
            <a:ext cx="765360" cy="2091233"/>
            <a:chOff x="0" y="0"/>
            <a:chExt cx="1020480" cy="2788311"/>
          </a:xfrm>
        </p:grpSpPr>
        <p:sp>
          <p:nvSpPr>
            <p:cNvPr id="61" name="AutoShape 61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3" name="Group 63"/>
          <p:cNvGrpSpPr/>
          <p:nvPr/>
        </p:nvGrpSpPr>
        <p:grpSpPr>
          <a:xfrm>
            <a:off x="5927566" y="4396947"/>
            <a:ext cx="765360" cy="2091233"/>
            <a:chOff x="0" y="0"/>
            <a:chExt cx="1020480" cy="2788311"/>
          </a:xfrm>
        </p:grpSpPr>
        <p:sp>
          <p:nvSpPr>
            <p:cNvPr id="64" name="AutoShape 64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0829714" y="4396947"/>
            <a:ext cx="765360" cy="2091233"/>
            <a:chOff x="0" y="0"/>
            <a:chExt cx="1020480" cy="2788311"/>
          </a:xfrm>
        </p:grpSpPr>
        <p:sp>
          <p:nvSpPr>
            <p:cNvPr id="67" name="AutoShape 67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9" name="Group 69"/>
          <p:cNvGrpSpPr/>
          <p:nvPr/>
        </p:nvGrpSpPr>
        <p:grpSpPr>
          <a:xfrm>
            <a:off x="15731862" y="4396947"/>
            <a:ext cx="765360" cy="2091233"/>
            <a:chOff x="0" y="0"/>
            <a:chExt cx="1020480" cy="2788311"/>
          </a:xfrm>
        </p:grpSpPr>
        <p:sp>
          <p:nvSpPr>
            <p:cNvPr id="70" name="AutoShape 70"/>
            <p:cNvSpPr/>
            <p:nvPr/>
          </p:nvSpPr>
          <p:spPr>
            <a:xfrm rot="3298277">
              <a:off x="-332871" y="676554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 rot="-3296952">
              <a:off x="-332612" y="2047955"/>
              <a:ext cx="1685705" cy="0"/>
            </a:xfrm>
            <a:prstGeom prst="line">
              <a:avLst/>
            </a:prstGeom>
            <a:ln w="63979" cap="flat">
              <a:solidFill>
                <a:srgbClr val="BCCBC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0" y="9662274"/>
            <a:ext cx="18288000" cy="624726"/>
            <a:chOff x="0" y="0"/>
            <a:chExt cx="4816593" cy="16453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816592" cy="164537"/>
            </a:xfrm>
            <a:custGeom>
              <a:avLst/>
              <a:gdLst/>
              <a:ahLst/>
              <a:cxnLst/>
              <a:rect l="l" t="t" r="r" b="b"/>
              <a:pathLst>
                <a:path w="4816592" h="164537">
                  <a:moveTo>
                    <a:pt x="0" y="0"/>
                  </a:moveTo>
                  <a:lnTo>
                    <a:pt x="4816592" y="0"/>
                  </a:lnTo>
                  <a:lnTo>
                    <a:pt x="4816592" y="164537"/>
                  </a:lnTo>
                  <a:lnTo>
                    <a:pt x="0" y="164537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4816593" cy="20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78" name="Picture 77" descr="Incorporation of Additional Data Sources:&#10;">
            <a:extLst>
              <a:ext uri="{FF2B5EF4-FFF2-40B4-BE49-F238E27FC236}">
                <a16:creationId xmlns:a16="http://schemas.microsoft.com/office/drawing/2014/main" id="{F250DC15-3AE9-4D91-E0CE-B1469321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58" y="1956634"/>
            <a:ext cx="4163787" cy="235509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37DC797-3B79-D8BE-83D3-80D21CAEEDFB}"/>
              </a:ext>
            </a:extLst>
          </p:cNvPr>
          <p:cNvSpPr txBox="1"/>
          <p:nvPr/>
        </p:nvSpPr>
        <p:spPr>
          <a:xfrm>
            <a:off x="707570" y="4308927"/>
            <a:ext cx="3864428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ea typeface="+mn-lt"/>
                <a:cs typeface="+mn-lt"/>
              </a:rPr>
              <a:t>Incorporation of Additional Data Sources</a:t>
            </a:r>
            <a:endParaRPr lang="en-US" sz="2400" dirty="0">
              <a:ea typeface="Calibri"/>
              <a:cs typeface="Calibri"/>
            </a:endParaRPr>
          </a:p>
          <a:p>
            <a:pPr algn="l"/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82" name="Picture 81" descr="A handshake and a graduation cap&#10;&#10;Description automatically generated">
            <a:extLst>
              <a:ext uri="{FF2B5EF4-FFF2-40B4-BE49-F238E27FC236}">
                <a16:creationId xmlns:a16="http://schemas.microsoft.com/office/drawing/2014/main" id="{67E5B422-4340-4CF8-CD68-F514B99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944" y="1879489"/>
            <a:ext cx="4369254" cy="23188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D689E32-C195-E64B-B769-4A01E54C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35" y="1957730"/>
            <a:ext cx="5451930" cy="217147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46E27A8-81E0-178F-BD80-919CB3F86F32}"/>
              </a:ext>
            </a:extLst>
          </p:cNvPr>
          <p:cNvSpPr txBox="1"/>
          <p:nvPr/>
        </p:nvSpPr>
        <p:spPr>
          <a:xfrm>
            <a:off x="5869216" y="4308930"/>
            <a:ext cx="5415641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ea typeface="+mn-lt"/>
                <a:cs typeface="+mn-lt"/>
              </a:rPr>
              <a:t>Predictive Modeling for Future Tuition Trends</a:t>
            </a:r>
            <a:endParaRPr lang="en-US" sz="2400" dirty="0">
              <a:ea typeface="Calibri"/>
              <a:cs typeface="Calibri"/>
            </a:endParaRPr>
          </a:p>
          <a:p>
            <a:pPr algn="l"/>
            <a:endParaRPr lang="en-US" sz="2400" dirty="0">
              <a:ea typeface="Calibri"/>
              <a:cs typeface="Calibr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A296F-C565-C8F8-0D94-1796E631A905}"/>
              </a:ext>
            </a:extLst>
          </p:cNvPr>
          <p:cNvSpPr txBox="1"/>
          <p:nvPr/>
        </p:nvSpPr>
        <p:spPr>
          <a:xfrm>
            <a:off x="12817929" y="4308930"/>
            <a:ext cx="4227285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buFont typeface="Arial"/>
              <a:buChar char="•"/>
            </a:pPr>
            <a:r>
              <a:rPr lang="en-US" sz="2200" b="1" dirty="0">
                <a:solidFill>
                  <a:srgbClr val="0D0D0D"/>
                </a:solidFill>
                <a:ea typeface="+mn-lt"/>
                <a:cs typeface="+mn-lt"/>
              </a:rPr>
              <a:t>Collaboration with Educational Institutions</a:t>
            </a:r>
            <a:endParaRPr lang="en-US" sz="2200" dirty="0">
              <a:ea typeface="Calibri"/>
              <a:cs typeface="Calibri"/>
            </a:endParaRPr>
          </a:p>
          <a:p>
            <a:pPr algn="l"/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90" name="Picture 89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14B1476F-714E-CF01-54C3-BDEEF81F2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248" y="5837935"/>
            <a:ext cx="3982358" cy="19685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2A618A4-B523-5ED8-1E61-64295E7FAA6C}"/>
              </a:ext>
            </a:extLst>
          </p:cNvPr>
          <p:cNvSpPr txBox="1"/>
          <p:nvPr/>
        </p:nvSpPr>
        <p:spPr>
          <a:xfrm>
            <a:off x="3131518" y="7913101"/>
            <a:ext cx="4036787" cy="1438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buFont typeface="Arial"/>
              <a:buChar char="•"/>
            </a:pPr>
            <a:r>
              <a:rPr lang="en-US" sz="2200" b="1" dirty="0">
                <a:solidFill>
                  <a:srgbClr val="0D0D0D"/>
                </a:solidFill>
                <a:ea typeface="+mn-lt"/>
                <a:cs typeface="+mn-lt"/>
              </a:rPr>
              <a:t>Creation of Educational Tools and Workshops</a:t>
            </a:r>
            <a:endParaRPr lang="en-US" sz="2200" dirty="0"/>
          </a:p>
          <a:p>
            <a:pPr algn="l"/>
            <a:endParaRPr lang="en-US" sz="4050"/>
          </a:p>
        </p:txBody>
      </p:sp>
      <p:pic>
        <p:nvPicPr>
          <p:cNvPr id="94" name="Picture 93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747490E1-CAC9-7074-DA99-95271ACC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503" y="5755478"/>
            <a:ext cx="4191002" cy="212090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8556670-194C-A277-E38C-1035A38C4ED0}"/>
              </a:ext>
            </a:extLst>
          </p:cNvPr>
          <p:cNvSpPr txBox="1"/>
          <p:nvPr/>
        </p:nvSpPr>
        <p:spPr>
          <a:xfrm>
            <a:off x="10162503" y="7629072"/>
            <a:ext cx="4145640" cy="1715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>
              <a:solidFill>
                <a:srgbClr val="0D0D0D"/>
              </a:solidFill>
            </a:endParaRPr>
          </a:p>
          <a:p>
            <a:pPr marL="428625" indent="-428625">
              <a:buFont typeface="Arial"/>
              <a:buChar char="•"/>
            </a:pPr>
            <a:r>
              <a:rPr lang="en-US" sz="2200" b="1" dirty="0">
                <a:solidFill>
                  <a:srgbClr val="0D0D0D"/>
                </a:solidFill>
                <a:ea typeface="+mn-lt"/>
                <a:cs typeface="+mn-lt"/>
              </a:rPr>
              <a:t>Engagement with Lawmakers for Legislative Reforms</a:t>
            </a:r>
            <a:endParaRPr lang="en-US" sz="2200" dirty="0"/>
          </a:p>
          <a:p>
            <a:pPr algn="l"/>
            <a:endParaRPr lang="en-US" sz="40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B31-93C7-721A-0101-3C8D99043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7025" y="731521"/>
            <a:ext cx="6269355" cy="5065037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Q&amp;A: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83EC-A3BB-A93E-1040-7208B779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09" y="0"/>
            <a:ext cx="13068861" cy="10353621"/>
          </a:xfrm>
          <a:prstGeom prst="rect">
            <a:avLst/>
          </a:prstGeom>
        </p:spPr>
      </p:pic>
      <p:pic>
        <p:nvPicPr>
          <p:cNvPr id="9" name="Picture 8" descr="Magnifying glass and question mark">
            <a:extLst>
              <a:ext uri="{FF2B5EF4-FFF2-40B4-BE49-F238E27FC236}">
                <a16:creationId xmlns:a16="http://schemas.microsoft.com/office/drawing/2014/main" id="{E992D3EB-8C30-6099-CBC7-2CFA0D13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0" r="21687" b="3"/>
          <a:stretch/>
        </p:blipFill>
        <p:spPr>
          <a:xfrm>
            <a:off x="31" y="-7620"/>
            <a:ext cx="9864407" cy="10308908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CD22EBE9-7AA3-7305-FF7B-1F685174EF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defPPr>
              <a:defRPr lang="en-US"/>
            </a:defPPr>
            <a:lvl1pPr marL="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861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435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1722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9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6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</a:pPr>
            <a:fld id="{A49DFD55-3C28-40EF-9E31-A92D2E4017FF}" type="slidenum">
              <a:rPr lang="en-US" smtClean="0"/>
              <a:pPr>
                <a:spcAft>
                  <a:spcPts val="900"/>
                </a:spcAft>
              </a:pPr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D59A7-7479-969E-CC8D-DA2B1C9A4DF5}"/>
              </a:ext>
            </a:extLst>
          </p:cNvPr>
          <p:cNvSpPr txBox="1"/>
          <p:nvPr/>
        </p:nvSpPr>
        <p:spPr>
          <a:xfrm>
            <a:off x="8552330" y="2581837"/>
            <a:ext cx="24608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dirty="0">
                <a:solidFill>
                  <a:schemeClr val="bg1"/>
                </a:solidFill>
              </a:rPr>
              <a:t>Q&amp;A:</a:t>
            </a:r>
          </a:p>
        </p:txBody>
      </p:sp>
    </p:spTree>
    <p:extLst>
      <p:ext uri="{BB962C8B-B14F-4D97-AF65-F5344CB8AC3E}">
        <p14:creationId xmlns:p14="http://schemas.microsoft.com/office/powerpoint/2010/main" val="140457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A88D72-8052-28F0-1EAA-E02D47527E5C}"/>
              </a:ext>
            </a:extLst>
          </p:cNvPr>
          <p:cNvSpPr txBox="1"/>
          <p:nvPr/>
        </p:nvSpPr>
        <p:spPr>
          <a:xfrm>
            <a:off x="12344399" y="2698790"/>
            <a:ext cx="441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2814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7010">
              <a:srgbClr val="FCEEEE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1415-A0F2-5985-A6C3-0178622D96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-124" r="41" b="6130"/>
          <a:stretch>
            <a:fillRect/>
          </a:stretch>
        </p:blipFill>
        <p:spPr>
          <a:xfrm>
            <a:off x="1452623" y="2224509"/>
            <a:ext cx="8229600" cy="51435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B0D40-3B7B-B717-35C2-83BE7FD72D4A}"/>
              </a:ext>
            </a:extLst>
          </p:cNvPr>
          <p:cNvSpPr txBox="1"/>
          <p:nvPr/>
        </p:nvSpPr>
        <p:spPr>
          <a:xfrm>
            <a:off x="11823539" y="3826763"/>
            <a:ext cx="385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/>
              <a:t>Under the Guidance of </a:t>
            </a:r>
          </a:p>
          <a:p>
            <a:pPr algn="ctr"/>
            <a:r>
              <a:rPr lang="en-US" sz="2700" b="1"/>
              <a:t>Prof. F Brett Berlin</a:t>
            </a:r>
          </a:p>
        </p:txBody>
      </p:sp>
    </p:spTree>
    <p:extLst>
      <p:ext uri="{BB962C8B-B14F-4D97-AF65-F5344CB8AC3E}">
        <p14:creationId xmlns:p14="http://schemas.microsoft.com/office/powerpoint/2010/main" val="43752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D6BA5-271E-ED4E-0D39-5A046CFD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861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435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1722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9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600" algn="l" defTabSz="2057400" rtl="0" eaLnBrk="1" latinLnBrk="0" hangingPunct="1"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7" name="Picture 3" descr="Bahar Akman Imboden">
            <a:extLst>
              <a:ext uri="{FF2B5EF4-FFF2-40B4-BE49-F238E27FC236}">
                <a16:creationId xmlns:a16="http://schemas.microsoft.com/office/drawing/2014/main" id="{21E4D441-8313-DEC4-9DA7-9799ED1C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1" y="3252788"/>
            <a:ext cx="4578723" cy="4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ba Agha">
            <a:extLst>
              <a:ext uri="{FF2B5EF4-FFF2-40B4-BE49-F238E27FC236}">
                <a16:creationId xmlns:a16="http://schemas.microsoft.com/office/drawing/2014/main" id="{770C0390-0A54-3C5C-C7C1-EA88F6A1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780" y="3252787"/>
            <a:ext cx="4578725" cy="45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A32A70-B3B0-E58F-B062-F22AC2503E0A}"/>
              </a:ext>
            </a:extLst>
          </p:cNvPr>
          <p:cNvSpPr txBox="1"/>
          <p:nvPr/>
        </p:nvSpPr>
        <p:spPr>
          <a:xfrm>
            <a:off x="5327207" y="8147990"/>
            <a:ext cx="6053916" cy="2062103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b="1">
                <a:solidFill>
                  <a:schemeClr val="bg1"/>
                </a:solidFill>
                <a:effectLst/>
              </a:rPr>
              <a:t>Bahar Akman Imboden, PhD</a:t>
            </a:r>
            <a:br>
              <a:rPr lang="en-IN" sz="3200" b="1">
                <a:effectLst/>
              </a:rPr>
            </a:br>
            <a:r>
              <a:rPr lang="en-IN" sz="3200" b="1">
                <a:solidFill>
                  <a:schemeClr val="bg1"/>
                </a:solidFill>
                <a:effectLst/>
              </a:rPr>
              <a:t>Managing Director, Founding Member</a:t>
            </a: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10AF3C-47F2-0B9A-2231-E6D015A11AEC}"/>
              </a:ext>
            </a:extLst>
          </p:cNvPr>
          <p:cNvSpPr txBox="1"/>
          <p:nvPr/>
        </p:nvSpPr>
        <p:spPr>
          <a:xfrm>
            <a:off x="12702167" y="8149530"/>
            <a:ext cx="457058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b="1">
                <a:solidFill>
                  <a:schemeClr val="bg1"/>
                </a:solidFill>
                <a:effectLst/>
              </a:rPr>
              <a:t>Hiba Agha, M.A.</a:t>
            </a:r>
            <a:br>
              <a:rPr lang="en-IN" sz="3200" b="1">
                <a:effectLst/>
              </a:rPr>
            </a:br>
            <a:r>
              <a:rPr lang="en-IN" sz="3200" b="1">
                <a:solidFill>
                  <a:schemeClr val="bg1"/>
                </a:solidFill>
                <a:effectLst/>
              </a:rPr>
              <a:t>Director, Strategic Initiatives</a:t>
            </a: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9D97EA-D8F5-3091-78DE-127CDEFB0F8A}"/>
              </a:ext>
            </a:extLst>
          </p:cNvPr>
          <p:cNvSpPr txBox="1"/>
          <p:nvPr/>
        </p:nvSpPr>
        <p:spPr>
          <a:xfrm>
            <a:off x="3861551" y="73402"/>
            <a:ext cx="4626747" cy="6924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dirty="0">
                <a:solidFill>
                  <a:schemeClr val="bg1"/>
                </a:solidFill>
              </a:rPr>
              <a:t>Our Partner</a:t>
            </a:r>
          </a:p>
        </p:txBody>
      </p:sp>
      <p:pic>
        <p:nvPicPr>
          <p:cNvPr id="7" name="Picture 6" descr="A close-up of a logo">
            <a:extLst>
              <a:ext uri="{FF2B5EF4-FFF2-40B4-BE49-F238E27FC236}">
                <a16:creationId xmlns:a16="http://schemas.microsoft.com/office/drawing/2014/main" id="{8E856EAE-048F-FB3F-AE6C-A18BDB116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39" y="998345"/>
            <a:ext cx="6067246" cy="17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83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450" y="1660061"/>
            <a:ext cx="8826041" cy="18073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225" baseline="0">
                <a:latin typeface="+mj-lt"/>
                <a:ea typeface="+mj-ea"/>
                <a:cs typeface="+mj-cs"/>
              </a:rPr>
              <a:t>ABOUT HILDRETH Institute</a:t>
            </a:r>
          </a:p>
        </p:txBody>
      </p:sp>
      <p:pic>
        <p:nvPicPr>
          <p:cNvPr id="8" name="Picture 7" descr="A logo with a letter h&#10;&#10;Description automatically generated">
            <a:extLst>
              <a:ext uri="{FF2B5EF4-FFF2-40B4-BE49-F238E27FC236}">
                <a16:creationId xmlns:a16="http://schemas.microsoft.com/office/drawing/2014/main" id="{EB06A87B-4D12-7586-F516-B262605B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9" r="7488"/>
          <a:stretch/>
        </p:blipFill>
        <p:spPr>
          <a:xfrm>
            <a:off x="-42345" y="-13716"/>
            <a:ext cx="8222933" cy="10314432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C891E-0CBE-A6B1-97CD-E54319BB4585}"/>
              </a:ext>
            </a:extLst>
          </p:cNvPr>
          <p:cNvSpPr txBox="1"/>
          <p:nvPr/>
        </p:nvSpPr>
        <p:spPr>
          <a:xfrm>
            <a:off x="7806156" y="4210213"/>
            <a:ext cx="10319074" cy="4849704"/>
          </a:xfrm>
          <a:prstGeom prst="rect">
            <a:avLst/>
          </a:prstGeom>
        </p:spPr>
        <p:txBody>
          <a:bodyPr rot="0" spcFirstLastPara="0" vertOverflow="overflow" horzOverflow="overflow" vert="horz" lIns="91440" tIns="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sz="2800" b="0" spc="75"/>
              <a:t>The Hildreth Institute is a non-profit organization that works to promote social justice and fairness on a variety of fronts, including economic, environmental, racial, and democratic transformation.</a:t>
            </a:r>
            <a:r>
              <a:rPr lang="en-US" sz="2800" spc="75"/>
              <a:t> </a:t>
            </a:r>
            <a:endParaRPr lang="en-US" sz="2800" b="0" spc="75"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endParaRPr lang="en-US" sz="2800" b="0" spc="75"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sz="2800" b="0" spc="75"/>
              <a:t>Interdisciplinary Approach: The institution addresses structural inequities and fosters positive social change by combining research, activism, education, and community participation.</a:t>
            </a:r>
            <a:r>
              <a:rPr lang="en-US" sz="2800" spc="75"/>
              <a:t> </a:t>
            </a:r>
            <a:endParaRPr lang="en-US" sz="2800" b="0" spc="75"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endParaRPr lang="en-US" sz="2800" b="0" spc="75"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sz="2800" b="0" spc="75"/>
              <a:t>Individuals and communities are empowered by the Hildreth Institute's collaborative relationships and grassroots participation to advocate for change and shape policies that address injustice and oppression.</a:t>
            </a:r>
            <a:endParaRPr lang="en-US" sz="2800" b="0" spc="75">
              <a:cs typeface="Calibri"/>
            </a:endParaRPr>
          </a:p>
        </p:txBody>
      </p:sp>
      <p:sp>
        <p:nvSpPr>
          <p:cNvPr id="5" name="Slide Number Placeholder 5" hidden="1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 anchor="ctr">
            <a:normAutofit/>
          </a:bodyPr>
          <a:lstStyle/>
          <a:p>
            <a:pPr>
              <a:spcAft>
                <a:spcPts val="900"/>
              </a:spcAft>
            </a:pPr>
            <a:fld id="{A49DFD55-3C28-40EF-9E31-A92D2E4017FF}" type="slidenum">
              <a:rPr lang="en-US" smtClean="0"/>
              <a:pPr>
                <a:spcAft>
                  <a:spcPts val="9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problem statement&#10;&#10;Description automatically generated">
            <a:extLst>
              <a:ext uri="{FF2B5EF4-FFF2-40B4-BE49-F238E27FC236}">
                <a16:creationId xmlns:a16="http://schemas.microsoft.com/office/drawing/2014/main" id="{151E111B-9B90-54C4-E63E-9426D9C8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16" y="-5271"/>
            <a:ext cx="15359145" cy="1029754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2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D75D5-80F2-8EAD-9DD3-764ED47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3" y="2105464"/>
            <a:ext cx="8482796" cy="924161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SOURCES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86BF99A-919A-91E3-3FF8-EA90971D0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746" y="3361751"/>
            <a:ext cx="8676860" cy="5524460"/>
          </a:xfrm>
        </p:spPr>
        <p:txBody>
          <a:bodyPr vert="horz" lIns="137160" tIns="68580" rIns="137160" bIns="68580" rtlCol="0"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90000"/>
              </a:lnSpc>
              <a:buNone/>
            </a:pPr>
            <a:r>
              <a:rPr lang="en-US" sz="2000" b="1">
                <a:latin typeface="Times New Roman"/>
                <a:cs typeface="Times New Roman"/>
              </a:rPr>
              <a:t>Data Owner: Integrated Postsecondary Education Data System (IPEDS) Data Center (NCES)</a:t>
            </a:r>
            <a:endParaRPr lang="en-US" sz="2025">
              <a:latin typeface="Times New Roman"/>
              <a:ea typeface="+mn-lt"/>
              <a:cs typeface="Times New Roman"/>
            </a:endParaRPr>
          </a:p>
          <a:p>
            <a:pPr marL="342900" indent="-342900">
              <a:lnSpc>
                <a:spcPct val="90000"/>
              </a:lnSpc>
            </a:pPr>
            <a:r>
              <a:rPr lang="en-US" sz="2000" b="1">
                <a:ea typeface="+mn-lt"/>
                <a:cs typeface="+mn-lt"/>
              </a:rPr>
              <a:t>IPEDS (NCES):</a:t>
            </a:r>
            <a:r>
              <a:rPr lang="en-US" sz="2000">
                <a:ea typeface="+mn-lt"/>
                <a:cs typeface="+mn-lt"/>
              </a:rPr>
              <a:t> The Integrated Postsecondary Education Data System (IPEDS), maintained by the National Center for Education Statistics (NCES), is a comprehensive data collection program.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r>
              <a:rPr lang="en-US" sz="2025" b="1">
                <a:ea typeface="+mn-lt"/>
                <a:cs typeface="+mn-lt"/>
              </a:rPr>
              <a:t>Tuition Fees and Costs:</a:t>
            </a:r>
            <a:r>
              <a:rPr lang="en-US" sz="2025">
                <a:ea typeface="+mn-lt"/>
                <a:cs typeface="+mn-lt"/>
              </a:rPr>
              <a:t> It provides detailed datasets on tuition fees, room, and board costs, offering insights into the expenses of postsecondary education institutions across the United States.</a:t>
            </a:r>
          </a:p>
          <a:p>
            <a:pPr>
              <a:lnSpc>
                <a:spcPct val="90000"/>
              </a:lnSpc>
            </a:pPr>
            <a:endParaRPr lang="en-US" sz="2025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25" b="1">
                <a:latin typeface="Times New Roman"/>
                <a:cs typeface="Times New Roman"/>
              </a:rPr>
              <a:t>Data Owner: Federal Reserve Bank of St. Louis</a:t>
            </a:r>
            <a:endParaRPr lang="en-US" sz="2025">
              <a:latin typeface="Times New Roman"/>
              <a:cs typeface="Times New Roman"/>
            </a:endParaRPr>
          </a:p>
          <a:p>
            <a:r>
              <a:rPr lang="en-US" sz="2025" b="1">
                <a:ea typeface="+mn-lt"/>
                <a:cs typeface="+mn-lt"/>
              </a:rPr>
              <a:t>FRED:</a:t>
            </a:r>
            <a:r>
              <a:rPr lang="en-US" sz="2025">
                <a:ea typeface="+mn-lt"/>
                <a:cs typeface="+mn-lt"/>
              </a:rPr>
              <a:t> The Federal Reserve Economic Data (FRED) is an extensive economic database maintained by the Federal Reserve Bank of St. Louis.</a:t>
            </a:r>
          </a:p>
          <a:p>
            <a:r>
              <a:rPr lang="en-US" sz="2025" b="1">
                <a:ea typeface="+mn-lt"/>
                <a:cs typeface="+mn-lt"/>
              </a:rPr>
              <a:t>Economic Indicators:</a:t>
            </a:r>
            <a:r>
              <a:rPr lang="en-US" sz="2025">
                <a:ea typeface="+mn-lt"/>
                <a:cs typeface="+mn-lt"/>
              </a:rPr>
              <a:t> It provides a wealth of data on economic indicators, including median household income, which is crucial for analyzing income trends and economic health across U.S. regions.</a:t>
            </a:r>
          </a:p>
          <a:p>
            <a:pPr>
              <a:lnSpc>
                <a:spcPct val="90000"/>
              </a:lnSpc>
            </a:pPr>
            <a:endParaRPr lang="en-US" sz="2025">
              <a:latin typeface="Times New Roman"/>
              <a:cs typeface="Times New Roman"/>
            </a:endParaRPr>
          </a:p>
        </p:txBody>
      </p:sp>
      <p:pic>
        <p:nvPicPr>
          <p:cNvPr id="53" name="Picture 52" descr="Hallway Of Federal Reserve Bank Free Stock Photo - Public Domain Pictures">
            <a:extLst>
              <a:ext uri="{FF2B5EF4-FFF2-40B4-BE49-F238E27FC236}">
                <a16:creationId xmlns:a16="http://schemas.microsoft.com/office/drawing/2014/main" id="{3AE3755A-5617-C248-B9B2-CE9F7FAE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035" y="6859"/>
            <a:ext cx="8473962" cy="48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680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B86CE-C4BC-48EB-7A29-625AF9CB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0326"/>
            <a:ext cx="15773400" cy="1988345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Attributes</a:t>
            </a:r>
          </a:p>
        </p:txBody>
      </p:sp>
      <p:graphicFrame>
        <p:nvGraphicFramePr>
          <p:cNvPr id="15" name="Text Placeholder 4">
            <a:extLst>
              <a:ext uri="{FF2B5EF4-FFF2-40B4-BE49-F238E27FC236}">
                <a16:creationId xmlns:a16="http://schemas.microsoft.com/office/drawing/2014/main" id="{B6FB916F-538C-0609-1FE9-86EFE6D05BD3}"/>
              </a:ext>
            </a:extLst>
          </p:cNvPr>
          <p:cNvGraphicFramePr/>
          <p:nvPr/>
        </p:nvGraphicFramePr>
        <p:xfrm>
          <a:off x="1257300" y="3167072"/>
          <a:ext cx="15773400" cy="5356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995797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diagram&#10;&#10;Description automatically generated">
            <a:extLst>
              <a:ext uri="{FF2B5EF4-FFF2-40B4-BE49-F238E27FC236}">
                <a16:creationId xmlns:a16="http://schemas.microsoft.com/office/drawing/2014/main" id="{2EE797D0-9A3E-793D-B88B-A288A295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" y="3486927"/>
            <a:ext cx="8710643" cy="3372264"/>
          </a:xfrm>
          <a:prstGeom prst="rect">
            <a:avLst/>
          </a:prstGeom>
        </p:spPr>
      </p:pic>
      <p:pic>
        <p:nvPicPr>
          <p:cNvPr id="9" name="Picture 8" descr="A diagram of data cleaning&#10;&#10;Description automatically generated">
            <a:extLst>
              <a:ext uri="{FF2B5EF4-FFF2-40B4-BE49-F238E27FC236}">
                <a16:creationId xmlns:a16="http://schemas.microsoft.com/office/drawing/2014/main" id="{07D1F5F7-13D6-F13D-205D-2CC5858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92" y="2175596"/>
            <a:ext cx="9695985" cy="7098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F42FC3-295D-3068-F1DF-55241EAC5C68}"/>
              </a:ext>
            </a:extLst>
          </p:cNvPr>
          <p:cNvSpPr txBox="1"/>
          <p:nvPr/>
        </p:nvSpPr>
        <p:spPr>
          <a:xfrm>
            <a:off x="6358865" y="937037"/>
            <a:ext cx="51045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cs typeface="Calibri"/>
              </a:rPr>
              <a:t>Data Architecture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8A8376BC-3A04-7FF4-7A0F-A3153F959C90}"/>
              </a:ext>
            </a:extLst>
          </p:cNvPr>
          <p:cNvSpPr/>
          <p:nvPr/>
        </p:nvSpPr>
        <p:spPr>
          <a:xfrm>
            <a:off x="3030305" y="3536430"/>
            <a:ext cx="2659101" cy="574257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3BD8E0D0-C21B-3DEB-8697-4D599E9511A9}"/>
              </a:ext>
            </a:extLst>
          </p:cNvPr>
          <p:cNvSpPr/>
          <p:nvPr/>
        </p:nvSpPr>
        <p:spPr>
          <a:xfrm>
            <a:off x="263457" y="5321875"/>
            <a:ext cx="1989066" cy="712205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2FC5318-1985-8DFD-93E2-F98C17C32A59}"/>
              </a:ext>
            </a:extLst>
          </p:cNvPr>
          <p:cNvSpPr/>
          <p:nvPr/>
        </p:nvSpPr>
        <p:spPr>
          <a:xfrm>
            <a:off x="6049401" y="5235164"/>
            <a:ext cx="2659098" cy="869859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4D39FEE-2170-4D59-AB78-1930C4A07B55}"/>
              </a:ext>
            </a:extLst>
          </p:cNvPr>
          <p:cNvSpPr/>
          <p:nvPr/>
        </p:nvSpPr>
        <p:spPr>
          <a:xfrm>
            <a:off x="3026365" y="5956437"/>
            <a:ext cx="2659100" cy="889566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BDF3527-B77E-EC13-E6A2-B7A7C3F4AE91}"/>
              </a:ext>
            </a:extLst>
          </p:cNvPr>
          <p:cNvSpPr/>
          <p:nvPr/>
        </p:nvSpPr>
        <p:spPr>
          <a:xfrm>
            <a:off x="12324077" y="2405255"/>
            <a:ext cx="2028482" cy="731912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EC2238F0-AEC3-4678-04DD-68A3FF9C3F0D}"/>
              </a:ext>
            </a:extLst>
          </p:cNvPr>
          <p:cNvSpPr/>
          <p:nvPr/>
        </p:nvSpPr>
        <p:spPr>
          <a:xfrm>
            <a:off x="14937212" y="2180598"/>
            <a:ext cx="2580273" cy="1165461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F31CE94-E824-CCC4-5453-788CB496B494}"/>
              </a:ext>
            </a:extLst>
          </p:cNvPr>
          <p:cNvSpPr/>
          <p:nvPr/>
        </p:nvSpPr>
        <p:spPr>
          <a:xfrm>
            <a:off x="9253744" y="3887214"/>
            <a:ext cx="2383205" cy="613668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F86FC72-290F-495F-8234-0EDCCD915DAA}"/>
              </a:ext>
            </a:extLst>
          </p:cNvPr>
          <p:cNvSpPr/>
          <p:nvPr/>
        </p:nvSpPr>
        <p:spPr>
          <a:xfrm>
            <a:off x="12123068" y="3879332"/>
            <a:ext cx="2521154" cy="613668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9A3BA839-92EA-91BB-7712-8AEC048D61A0}"/>
              </a:ext>
            </a:extLst>
          </p:cNvPr>
          <p:cNvSpPr/>
          <p:nvPr/>
        </p:nvSpPr>
        <p:spPr>
          <a:xfrm>
            <a:off x="14933272" y="3910863"/>
            <a:ext cx="2324084" cy="574254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AFC6672-B918-F9EF-33B4-40BAD439A17F}"/>
              </a:ext>
            </a:extLst>
          </p:cNvPr>
          <p:cNvSpPr/>
          <p:nvPr/>
        </p:nvSpPr>
        <p:spPr>
          <a:xfrm>
            <a:off x="12343785" y="4986858"/>
            <a:ext cx="2225550" cy="515136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C3CFD91-6D21-19AB-9727-79B0C53511E8}"/>
              </a:ext>
            </a:extLst>
          </p:cNvPr>
          <p:cNvSpPr/>
          <p:nvPr/>
        </p:nvSpPr>
        <p:spPr>
          <a:xfrm>
            <a:off x="9261629" y="6713180"/>
            <a:ext cx="2599977" cy="653084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0A053EE2-E5AE-9825-C1D1-051E35042169}"/>
              </a:ext>
            </a:extLst>
          </p:cNvPr>
          <p:cNvSpPr/>
          <p:nvPr/>
        </p:nvSpPr>
        <p:spPr>
          <a:xfrm>
            <a:off x="12328018" y="6705297"/>
            <a:ext cx="2245259" cy="653085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FDF87EDB-BB68-902E-F939-4B7481307BCF}"/>
              </a:ext>
            </a:extLst>
          </p:cNvPr>
          <p:cNvSpPr/>
          <p:nvPr/>
        </p:nvSpPr>
        <p:spPr>
          <a:xfrm>
            <a:off x="14929331" y="6705296"/>
            <a:ext cx="2599979" cy="653084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AEEF9311-2E19-5966-BEEF-73B7D45E5998}"/>
              </a:ext>
            </a:extLst>
          </p:cNvPr>
          <p:cNvSpPr/>
          <p:nvPr/>
        </p:nvSpPr>
        <p:spPr>
          <a:xfrm>
            <a:off x="11630397" y="8175431"/>
            <a:ext cx="3289719" cy="633378"/>
          </a:xfrm>
          <a:prstGeom prst="flowChartAlternateProcess">
            <a:avLst/>
          </a:prstGeom>
          <a:noFill/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33106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  <p:bldP spid="12" grpId="0" animBg="1"/>
      <p:bldP spid="12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Macintosh PowerPoint</Application>
  <PresentationFormat>Custom</PresentationFormat>
  <Paragraphs>108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Tenorite</vt:lpstr>
      <vt:lpstr>Muli Bold</vt:lpstr>
      <vt:lpstr>Arial,Sans-Serif</vt:lpstr>
      <vt:lpstr>Arial</vt:lpstr>
      <vt:lpstr>Garet ExtraBold</vt:lpstr>
      <vt:lpstr>Times New Roman</vt:lpstr>
      <vt:lpstr>Calibri</vt:lpstr>
      <vt:lpstr>Nunito</vt:lpstr>
      <vt:lpstr>Cooper BT Medium</vt:lpstr>
      <vt:lpstr>Nunito Bold</vt:lpstr>
      <vt:lpstr>Office Theme</vt:lpstr>
      <vt:lpstr>Custom</vt:lpstr>
      <vt:lpstr>PowerPoint Presentation</vt:lpstr>
      <vt:lpstr>PowerPoint Presentation</vt:lpstr>
      <vt:lpstr>PowerPoint Presentation</vt:lpstr>
      <vt:lpstr>PowerPoint Presentation</vt:lpstr>
      <vt:lpstr>ABOUT HILDRETH Institute</vt:lpstr>
      <vt:lpstr>PowerPoint Presentation</vt:lpstr>
      <vt:lpstr>DATA SOURCES</vt:lpstr>
      <vt:lpstr>Data Attributes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</vt:lpstr>
      <vt:lpstr>PowerPoint Presentation</vt:lpstr>
      <vt:lpstr>Predicting Out-of-State Tuition Fees with Linear Regression </vt:lpstr>
      <vt:lpstr>PowerPoint Presentation</vt:lpstr>
      <vt:lpstr>PowerPoint Presentation</vt:lpstr>
      <vt:lpstr>Q&amp;A: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Pitch Deck &amp; Presentation</dc:title>
  <cp:lastModifiedBy>Amruth Vemuganti</cp:lastModifiedBy>
  <cp:revision>508</cp:revision>
  <dcterms:created xsi:type="dcterms:W3CDTF">2006-08-16T00:00:00Z</dcterms:created>
  <dcterms:modified xsi:type="dcterms:W3CDTF">2024-05-05T18:49:18Z</dcterms:modified>
  <dc:identifier>DAGEHhVG4vc</dc:identifier>
</cp:coreProperties>
</file>